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58" r:id="rId5"/>
    <p:sldId id="259" r:id="rId6"/>
    <p:sldId id="260" r:id="rId7"/>
    <p:sldId id="291" r:id="rId8"/>
    <p:sldId id="280" r:id="rId9"/>
    <p:sldId id="278" r:id="rId10"/>
    <p:sldId id="266" r:id="rId11"/>
    <p:sldId id="267" r:id="rId12"/>
    <p:sldId id="290" r:id="rId13"/>
    <p:sldId id="269" r:id="rId14"/>
    <p:sldId id="281" r:id="rId15"/>
    <p:sldId id="271" r:id="rId16"/>
    <p:sldId id="285" r:id="rId17"/>
    <p:sldId id="294" r:id="rId18"/>
    <p:sldId id="287" r:id="rId19"/>
    <p:sldId id="283" r:id="rId20"/>
    <p:sldId id="289" r:id="rId21"/>
    <p:sldId id="277" r:id="rId22"/>
    <p:sldId id="273" r:id="rId23"/>
    <p:sldId id="276" r:id="rId24"/>
    <p:sldId id="293" r:id="rId25"/>
    <p:sldId id="29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25"/>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5" d="100"/>
          <a:sy n="75" d="100"/>
        </p:scale>
        <p:origin x="-84" y="-6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08.02.2021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Click="0" advTm="7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08.02.2021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advClick="0" advTm="7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08.02.2021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advTm="7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advClick="0" advTm="7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advClick="0" advTm="7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08.02.2021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advClick="0" advTm="7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08.02.2021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advClick="0" advTm="7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08.02.2021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advClick="0" advTm="7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08.02.2021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7000">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1048;&#1088;&#1080;&#1085;&#1072;\Downloads\scott-buckley-childhood.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vk.com/id609961998" TargetMode="External"/><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hyperlink" Target="https://vk.com/away.php?to=https://ok.ru/group/53062382321854&amp;post=-143964238_3291&amp;cc_ke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Ирина\Pictures\схема-атома-с-покрашенными-ск-янками-аборатории-54621197.jpg"/>
          <p:cNvPicPr>
            <a:picLocks noChangeAspect="1" noChangeArrowheads="1"/>
          </p:cNvPicPr>
          <p:nvPr/>
        </p:nvPicPr>
        <p:blipFill>
          <a:blip r:embed="rId3" cstate="print"/>
          <a:srcRect/>
          <a:stretch>
            <a:fillRect/>
          </a:stretch>
        </p:blipFill>
        <p:spPr bwMode="auto">
          <a:xfrm>
            <a:off x="6372200" y="3429000"/>
            <a:ext cx="2625291" cy="2679548"/>
          </a:xfrm>
          <a:prstGeom prst="rect">
            <a:avLst/>
          </a:prstGeom>
          <a:noFill/>
        </p:spPr>
      </p:pic>
      <p:sp>
        <p:nvSpPr>
          <p:cNvPr id="2" name="Заголовок 1"/>
          <p:cNvSpPr>
            <a:spLocks noGrp="1"/>
          </p:cNvSpPr>
          <p:nvPr>
            <p:ph type="ctrTitle"/>
          </p:nvPr>
        </p:nvSpPr>
        <p:spPr>
          <a:xfrm>
            <a:off x="1691680" y="2636912"/>
            <a:ext cx="6838528" cy="2741690"/>
          </a:xfrm>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2286000" y="5589240"/>
            <a:ext cx="6172200" cy="785682"/>
          </a:xfrm>
        </p:spPr>
        <p:txBody>
          <a:bodyPr>
            <a:normAutofit/>
          </a:bodyPr>
          <a:lstStyle/>
          <a:p>
            <a:pPr algn="ctr"/>
            <a:r>
              <a:rPr lang="ru-RU" sz="2000" dirty="0" smtClean="0">
                <a:solidFill>
                  <a:srgbClr val="0070C0"/>
                </a:solidFill>
                <a:latin typeface="Times New Roman" pitchFamily="18" charset="0"/>
                <a:cs typeface="Times New Roman" pitchFamily="18" charset="0"/>
              </a:rPr>
              <a:t>Виртуальная книжная выставка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познавательной литературы</a:t>
            </a:r>
            <a:endParaRPr lang="ru-RU" sz="2000" dirty="0">
              <a:solidFill>
                <a:srgbClr val="0070C0"/>
              </a:solidFill>
            </a:endParaRPr>
          </a:p>
        </p:txBody>
      </p:sp>
      <p:sp>
        <p:nvSpPr>
          <p:cNvPr id="5" name="Прямоугольник 4"/>
          <p:cNvSpPr/>
          <p:nvPr/>
        </p:nvSpPr>
        <p:spPr>
          <a:xfrm>
            <a:off x="1763688" y="260648"/>
            <a:ext cx="6984776" cy="923330"/>
          </a:xfrm>
          <a:prstGeom prst="rect">
            <a:avLst/>
          </a:prstGeom>
        </p:spPr>
        <p:txBody>
          <a:bodyPr wrap="square">
            <a:spAutoFit/>
          </a:bodyPr>
          <a:lstStyle/>
          <a:p>
            <a:pPr algn="ctr"/>
            <a:r>
              <a:rPr lang="ru-RU" b="1" dirty="0" smtClean="0">
                <a:solidFill>
                  <a:srgbClr val="0070C0"/>
                </a:solidFill>
                <a:latin typeface="Times New Roman" pitchFamily="18" charset="0"/>
                <a:cs typeface="Times New Roman" pitchFamily="18" charset="0"/>
              </a:rPr>
              <a:t>Детская модельная библиотека </a:t>
            </a:r>
          </a:p>
          <a:p>
            <a:pPr algn="ctr"/>
            <a:r>
              <a:rPr lang="ru-RU" b="1" dirty="0" smtClean="0">
                <a:solidFill>
                  <a:srgbClr val="0070C0"/>
                </a:solidFill>
                <a:latin typeface="Times New Roman" pitchFamily="18" charset="0"/>
                <a:cs typeface="Times New Roman" pitchFamily="18" charset="0"/>
              </a:rPr>
              <a:t>МАУК «Чишминская районная межпоселенческая библиотека» МР Чишминский район, Республика Башкортостан.</a:t>
            </a:r>
            <a:endParaRPr lang="ru-RU" b="1" dirty="0">
              <a:solidFill>
                <a:srgbClr val="0070C0"/>
              </a:solidFill>
              <a:latin typeface="Times New Roman" pitchFamily="18" charset="0"/>
              <a:cs typeface="Times New Roman" pitchFamily="18" charset="0"/>
            </a:endParaRPr>
          </a:p>
        </p:txBody>
      </p:sp>
      <p:sp>
        <p:nvSpPr>
          <p:cNvPr id="6" name="Прямоугольник 5"/>
          <p:cNvSpPr/>
          <p:nvPr/>
        </p:nvSpPr>
        <p:spPr>
          <a:xfrm>
            <a:off x="1115617" y="2060848"/>
            <a:ext cx="7704856" cy="3970318"/>
          </a:xfrm>
          <a:prstGeom prst="rect">
            <a:avLst/>
          </a:prstGeom>
        </p:spPr>
        <p:txBody>
          <a:bodyPr wrap="square">
            <a:spAutoFit/>
          </a:bodyPr>
          <a:lstStyle/>
          <a:p>
            <a:pPr algn="ctr"/>
            <a:r>
              <a:rPr lang="ru-RU" sz="5400" b="1" dirty="0" smtClean="0">
                <a:solidFill>
                  <a:srgbClr val="C00000"/>
                </a:solidFill>
                <a:latin typeface="Monotype Corsiva" pitchFamily="66" charset="0"/>
                <a:cs typeface="Times New Roman" pitchFamily="18" charset="0"/>
              </a:rPr>
              <a:t>«Мудрые науки без назидания и скуки» </a:t>
            </a:r>
          </a:p>
          <a:p>
            <a:pPr algn="ctr"/>
            <a:endParaRPr lang="ru-RU" sz="4800" b="1" dirty="0" smtClean="0">
              <a:solidFill>
                <a:srgbClr val="C00000"/>
              </a:solidFill>
              <a:latin typeface="Monotype Corsiva" pitchFamily="66" charset="0"/>
              <a:cs typeface="Times New Roman" pitchFamily="18" charset="0"/>
            </a:endParaRPr>
          </a:p>
          <a:p>
            <a:pPr algn="ctr"/>
            <a:endParaRPr lang="ru-RU" sz="4800" b="1" dirty="0" smtClean="0">
              <a:solidFill>
                <a:srgbClr val="C00000"/>
              </a:solidFill>
              <a:latin typeface="Monotype Corsiva" pitchFamily="66" charset="0"/>
              <a:cs typeface="Times New Roman" pitchFamily="18" charset="0"/>
            </a:endParaRPr>
          </a:p>
          <a:p>
            <a:pPr algn="ctr"/>
            <a:endParaRPr lang="ru-RU" sz="4800" b="1" dirty="0" smtClean="0">
              <a:solidFill>
                <a:srgbClr val="C00000"/>
              </a:solidFill>
              <a:latin typeface="Monotype Corsiva" pitchFamily="66" charset="0"/>
              <a:cs typeface="Times New Roman" pitchFamily="18" charset="0"/>
            </a:endParaRPr>
          </a:p>
        </p:txBody>
      </p:sp>
      <p:pic>
        <p:nvPicPr>
          <p:cNvPr id="10" name="scott-buckley-childhood.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Click="0" advTm="4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5">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132856"/>
            <a:ext cx="4518248" cy="1224136"/>
          </a:xfrm>
        </p:spPr>
        <p:txBody>
          <a:bodyPr>
            <a:normAutofit fontScale="90000"/>
          </a:bodyPr>
          <a:lstStyle/>
          <a:p>
            <a:r>
              <a:rPr lang="ru-RU" dirty="0" smtClean="0"/>
              <a:t/>
            </a:r>
            <a:br>
              <a:rPr lang="ru-RU" dirty="0" smtClean="0"/>
            </a:br>
            <a:r>
              <a:rPr lang="ru-RU" sz="1400" b="0" dirty="0" smtClean="0"/>
              <a:t/>
            </a:r>
            <a:br>
              <a:rPr lang="ru-RU" sz="1400" b="0" dirty="0" smtClean="0"/>
            </a:br>
            <a:r>
              <a:rPr lang="ru-RU" sz="1800" u="sng" dirty="0" smtClean="0">
                <a:solidFill>
                  <a:srgbClr val="0070C0"/>
                </a:solidFill>
                <a:latin typeface="Times New Roman" pitchFamily="18" charset="0"/>
                <a:cs typeface="Times New Roman" pitchFamily="18" charset="0"/>
              </a:rPr>
              <a:t>Хочешь знать почему? </a:t>
            </a:r>
            <a:r>
              <a:rPr lang="ru-RU" sz="1800" dirty="0" smtClean="0">
                <a:solidFill>
                  <a:srgbClr val="0070C0"/>
                </a:solidFill>
                <a:latin typeface="Times New Roman" pitchFamily="18" charset="0"/>
                <a:cs typeface="Times New Roman" pitchFamily="18" charset="0"/>
              </a:rPr>
              <a:t>Энциклопедия: [авт. текста </a:t>
            </a:r>
            <a:r>
              <a:rPr lang="ru-RU" sz="1800" dirty="0" err="1" smtClean="0">
                <a:solidFill>
                  <a:srgbClr val="0070C0"/>
                </a:solidFill>
                <a:latin typeface="Times New Roman" pitchFamily="18" charset="0"/>
                <a:cs typeface="Times New Roman" pitchFamily="18" charset="0"/>
              </a:rPr>
              <a:t>Микеле</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Лауро</a:t>
            </a:r>
            <a:r>
              <a:rPr lang="ru-RU" sz="1800" dirty="0" smtClean="0">
                <a:solidFill>
                  <a:srgbClr val="0070C0"/>
                </a:solidFill>
                <a:latin typeface="Times New Roman" pitchFamily="18" charset="0"/>
                <a:cs typeface="Times New Roman" pitchFamily="18" charset="0"/>
              </a:rPr>
              <a:t> ; пер. с </a:t>
            </a:r>
            <a:r>
              <a:rPr lang="ru-RU" sz="1800" dirty="0" err="1" smtClean="0">
                <a:solidFill>
                  <a:srgbClr val="0070C0"/>
                </a:solidFill>
                <a:latin typeface="Times New Roman" pitchFamily="18" charset="0"/>
                <a:cs typeface="Times New Roman" pitchFamily="18" charset="0"/>
              </a:rPr>
              <a:t>итал</a:t>
            </a:r>
            <a:r>
              <a:rPr lang="ru-RU" sz="1800" dirty="0" smtClean="0">
                <a:solidFill>
                  <a:srgbClr val="0070C0"/>
                </a:solidFill>
                <a:latin typeface="Times New Roman" pitchFamily="18" charset="0"/>
                <a:cs typeface="Times New Roman" pitchFamily="18" charset="0"/>
              </a:rPr>
              <a:t>. Екатерины Головко]. - Москва : Махаон, 2016. - 255 с. : ил. - (Мир открытий).</a:t>
            </a:r>
            <a:br>
              <a:rPr lang="ru-RU" sz="1800" dirty="0" smtClean="0">
                <a:solidFill>
                  <a:srgbClr val="0070C0"/>
                </a:solidFill>
                <a:latin typeface="Times New Roman" pitchFamily="18" charset="0"/>
                <a:cs typeface="Times New Roman" pitchFamily="18" charset="0"/>
              </a:rPr>
            </a:br>
            <a:endParaRPr lang="ru-RU" sz="1800" dirty="0">
              <a:solidFill>
                <a:srgbClr val="0070C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286000" y="4581128"/>
            <a:ext cx="6172200" cy="1793794"/>
          </a:xfrm>
        </p:spPr>
        <p:txBody>
          <a:bodyPr>
            <a:normAutofit/>
          </a:bodyPr>
          <a:lstStyle/>
          <a:p>
            <a:pPr algn="just"/>
            <a:r>
              <a:rPr lang="ru-RU" dirty="0" smtClean="0">
                <a:solidFill>
                  <a:schemeClr val="tx1"/>
                </a:solidFill>
                <a:latin typeface="Times New Roman" pitchFamily="18" charset="0"/>
                <a:cs typeface="Times New Roman" pitchFamily="18" charset="0"/>
              </a:rPr>
              <a:t>В истории науки случаются открытия, которые позволяют проникнуть в тайны Вселенной, разгадать загадку происхождения жизни, понять законы окружающего нас мира. Именно о таких открытиях в области астрономии, физики, химии и биологии вы прочтете в этих книгах. </a:t>
            </a:r>
          </a:p>
          <a:p>
            <a:endParaRPr lang="ru-RU" dirty="0">
              <a:solidFill>
                <a:schemeClr val="tx1"/>
              </a:solidFill>
            </a:endParaRPr>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pic>
        <p:nvPicPr>
          <p:cNvPr id="9" name="Picture 2" descr="https://spblib.ru/ru/catalog?p_p_id=ru_spb_iac_esbo_portal_catalog_CatalogPortlet&amp;p_p_lifecycle=2&amp;p_p_state=normal&amp;p_p_mode=view&amp;p_p_resource_id=%2Fcover&amp;p_p_cacheability=cacheLevelPage&amp;_ru_spb_iac_esbo_portal_catalog_CatalogPortlet_url=http%3A%2F%2Fftp.libs.spb.ru%2Fcovers%2Fimages%2Fcover_19817029-ks_2020-10-05_11-55-23.jpg&amp;_ru_spb_iac_esbo_portal_catalog_CatalogPortlet_mvcRenderCommandName=%2Fpublication&amp;_ru_spb_iac_esbo_portal_catalog_CatalogPortlet_publicationId=10927639&amp;_ru_spb_iac_esbo_portal_catalog_CatalogPortlet_slug=amazing-science-discoveries"/>
          <p:cNvPicPr>
            <a:picLocks noChangeAspect="1" noChangeArrowheads="1"/>
          </p:cNvPicPr>
          <p:nvPr/>
        </p:nvPicPr>
        <p:blipFill>
          <a:blip r:embed="rId2" cstate="print"/>
          <a:srcRect/>
          <a:stretch>
            <a:fillRect/>
          </a:stretch>
        </p:blipFill>
        <p:spPr bwMode="auto">
          <a:xfrm rot="413982">
            <a:off x="6654072" y="381977"/>
            <a:ext cx="1740262" cy="2126987"/>
          </a:xfrm>
          <a:prstGeom prst="rect">
            <a:avLst/>
          </a:prstGeom>
          <a:noFill/>
        </p:spPr>
      </p:pic>
      <p:sp>
        <p:nvSpPr>
          <p:cNvPr id="10" name="Прямоугольник 9"/>
          <p:cNvSpPr/>
          <p:nvPr/>
        </p:nvSpPr>
        <p:spPr>
          <a:xfrm>
            <a:off x="3059832" y="476672"/>
            <a:ext cx="3528392"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Гор, Б. Удивительные научные факты</a:t>
            </a:r>
            <a:r>
              <a:rPr lang="ru-RU" b="1" dirty="0" smtClean="0">
                <a:solidFill>
                  <a:srgbClr val="0070C0"/>
                </a:solidFill>
                <a:latin typeface="Times New Roman" pitchFamily="18" charset="0"/>
                <a:cs typeface="Times New Roman" pitchFamily="18" charset="0"/>
              </a:rPr>
              <a:t>/ Б.Гор; Пер. с англ. Е.О. Романова. – Москва: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2011. – 116 с.</a:t>
            </a:r>
            <a:endParaRPr lang="ru-RU" b="1" dirty="0">
              <a:solidFill>
                <a:srgbClr val="0070C0"/>
              </a:solidFill>
              <a:latin typeface="Times New Roman" pitchFamily="18" charset="0"/>
              <a:cs typeface="Times New Roman" pitchFamily="18" charset="0"/>
            </a:endParaRPr>
          </a:p>
        </p:txBody>
      </p:sp>
      <p:pic>
        <p:nvPicPr>
          <p:cNvPr id="3074" name="Picture 2" descr="C:\Users\Ирина\Downloads\Xf1tbpdQ73eNSCqN5hlNuDhdkVTrCuRNB0T5NACN3I_qu_t1kfxWyPdWuQ-0jerg-d13OIcuZFF_HcpXfnaT_p2ZXmwi80-Vjb1ZHVS-rXhYfLJkuy0HKzDwzyCVaBk7Xq9-sieIYByExqhsJB-60PkdlZi1vkZjTR7o9tx2tb2_OK_85qK8dI3tSC9HvZxqyj8DxxitlzkQ4LxCdyuren.png"/>
          <p:cNvPicPr>
            <a:picLocks noChangeAspect="1" noChangeArrowheads="1"/>
          </p:cNvPicPr>
          <p:nvPr/>
        </p:nvPicPr>
        <p:blipFill>
          <a:blip r:embed="rId3" cstate="print"/>
          <a:srcRect l="13713" t="7665" r="19760"/>
          <a:stretch>
            <a:fillRect/>
          </a:stretch>
        </p:blipFill>
        <p:spPr bwMode="auto">
          <a:xfrm rot="21103071">
            <a:off x="408292" y="520100"/>
            <a:ext cx="1769609" cy="2304795"/>
          </a:xfrm>
          <a:prstGeom prst="rect">
            <a:avLst/>
          </a:prstGeom>
          <a:noFill/>
        </p:spPr>
      </p:pic>
      <p:pic>
        <p:nvPicPr>
          <p:cNvPr id="1026" name="Picture 2" descr="C:\Users\Ирина\Pictures\o.jpg"/>
          <p:cNvPicPr>
            <a:picLocks noChangeAspect="1" noChangeArrowheads="1"/>
          </p:cNvPicPr>
          <p:nvPr/>
        </p:nvPicPr>
        <p:blipFill>
          <a:blip r:embed="rId4" cstate="print"/>
          <a:srcRect/>
          <a:stretch>
            <a:fillRect/>
          </a:stretch>
        </p:blipFill>
        <p:spPr bwMode="auto">
          <a:xfrm>
            <a:off x="6804248" y="2924944"/>
            <a:ext cx="1216299" cy="1604417"/>
          </a:xfrm>
          <a:prstGeom prst="rect">
            <a:avLst/>
          </a:prstGeom>
          <a:noFill/>
        </p:spPr>
      </p:pic>
      <p:sp>
        <p:nvSpPr>
          <p:cNvPr id="11" name="Прямоугольник 10"/>
          <p:cNvSpPr/>
          <p:nvPr/>
        </p:nvSpPr>
        <p:spPr>
          <a:xfrm>
            <a:off x="2267744" y="3429000"/>
            <a:ext cx="4572000" cy="1200329"/>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Шалаева</a:t>
            </a:r>
            <a:r>
              <a:rPr lang="ru-RU" b="1" u="sng" dirty="0" smtClean="0">
                <a:solidFill>
                  <a:srgbClr val="0070C0"/>
                </a:solidFill>
                <a:latin typeface="Times New Roman" pitchFamily="18" charset="0"/>
                <a:cs typeface="Times New Roman" pitchFamily="18" charset="0"/>
              </a:rPr>
              <a:t>, Г.П. Кто есть кто в мире открытий и изобретений </a:t>
            </a:r>
            <a:r>
              <a:rPr lang="ru-RU" b="1" dirty="0" smtClean="0">
                <a:solidFill>
                  <a:srgbClr val="0070C0"/>
                </a:solidFill>
                <a:latin typeface="Times New Roman" pitchFamily="18" charset="0"/>
                <a:cs typeface="Times New Roman" pitchFamily="18" charset="0"/>
              </a:rPr>
              <a:t>/ Г.П. </a:t>
            </a:r>
            <a:r>
              <a:rPr lang="ru-RU" b="1" dirty="0" err="1" smtClean="0">
                <a:solidFill>
                  <a:srgbClr val="0070C0"/>
                </a:solidFill>
                <a:latin typeface="Times New Roman" pitchFamily="18" charset="0"/>
                <a:cs typeface="Times New Roman" pitchFamily="18" charset="0"/>
              </a:rPr>
              <a:t>шалаева</a:t>
            </a:r>
            <a:r>
              <a:rPr lang="ru-RU" b="1" dirty="0" smtClean="0">
                <a:solidFill>
                  <a:srgbClr val="0070C0"/>
                </a:solidFill>
                <a:latin typeface="Times New Roman" pitchFamily="18" charset="0"/>
                <a:cs typeface="Times New Roman" pitchFamily="18" charset="0"/>
              </a:rPr>
              <a:t>. – Москва: «СЛОВО»,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2007. – 352 </a:t>
            </a:r>
            <a:r>
              <a:rPr lang="ru-RU" b="1" dirty="0" err="1" smtClean="0">
                <a:solidFill>
                  <a:srgbClr val="0070C0"/>
                </a:solidFill>
                <a:latin typeface="Times New Roman" pitchFamily="18" charset="0"/>
                <a:cs typeface="Times New Roman" pitchFamily="18" charset="0"/>
              </a:rPr>
              <a:t>с.:ил</a:t>
            </a:r>
            <a:r>
              <a:rPr lang="ru-RU" b="1" dirty="0" smtClean="0">
                <a:solidFill>
                  <a:srgbClr val="0070C0"/>
                </a:solidFill>
                <a:latin typeface="Times New Roman" pitchFamily="18" charset="0"/>
                <a:cs typeface="Times New Roman" pitchFamily="18" charset="0"/>
              </a:rPr>
              <a:t>. </a:t>
            </a:r>
            <a:endParaRPr lang="ru-RU" b="1" dirty="0"/>
          </a:p>
        </p:txBody>
      </p:sp>
    </p:spTree>
  </p:cSld>
  <p:clrMapOvr>
    <a:masterClrMapping/>
  </p:clrMapOvr>
  <p:transition advClick="0" advTm="1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429000"/>
            <a:ext cx="5022304" cy="1512168"/>
          </a:xfrm>
        </p:spPr>
        <p:txBody>
          <a:bodyPr>
            <a:normAutofit/>
          </a:bodyPr>
          <a:lstStyle/>
          <a:p>
            <a:r>
              <a:rPr lang="ru-RU" sz="1800" u="sng" dirty="0" smtClean="0">
                <a:solidFill>
                  <a:srgbClr val="0070C0"/>
                </a:solidFill>
                <a:latin typeface="Times New Roman" pitchFamily="18" charset="0"/>
                <a:cs typeface="Times New Roman" pitchFamily="18" charset="0"/>
              </a:rPr>
              <a:t>Большая энциклопедия для любознательных. </a:t>
            </a:r>
            <a:r>
              <a:rPr lang="ru-RU" sz="1800" dirty="0" smtClean="0">
                <a:solidFill>
                  <a:srgbClr val="0070C0"/>
                </a:solidFill>
                <a:latin typeface="Times New Roman" pitchFamily="18" charset="0"/>
                <a:cs typeface="Times New Roman" pitchFamily="18" charset="0"/>
              </a:rPr>
              <a:t>- Москва: Махаон, 2014. - 192 с.: ил.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157192"/>
            <a:ext cx="6172200" cy="1217730"/>
          </a:xfrm>
        </p:spPr>
        <p:txBody>
          <a:bodyPr>
            <a:noAutofit/>
          </a:bodyPr>
          <a:lstStyle/>
          <a:p>
            <a:pPr algn="just"/>
            <a:r>
              <a:rPr lang="ru-RU" dirty="0" smtClean="0">
                <a:solidFill>
                  <a:schemeClr val="tx1"/>
                </a:solidFill>
                <a:latin typeface="Times New Roman" pitchFamily="18" charset="0"/>
                <a:cs typeface="Times New Roman" pitchFamily="18" charset="0"/>
              </a:rPr>
              <a:t>Замечательные книги - для любознательных читателей, для тех, кто хочет как можно больше узнать об истории нашей планеты, о географических открытиях, о развитии техники и изобретениях, о странах и народах. </a:t>
            </a:r>
            <a:endParaRPr lang="ru-RU" i="1" dirty="0">
              <a:solidFill>
                <a:schemeClr val="tx1"/>
              </a:solidFill>
              <a:latin typeface="Times New Roman" pitchFamily="18" charset="0"/>
              <a:cs typeface="Times New Roman" pitchFamily="18" charset="0"/>
            </a:endParaRPr>
          </a:p>
        </p:txBody>
      </p:sp>
      <p:pic>
        <p:nvPicPr>
          <p:cNvPr id="12" name="Picture 1" descr="C:\Users\Ирина\Pictures\109.jpg"/>
          <p:cNvPicPr>
            <a:picLocks noChangeAspect="1" noChangeArrowheads="1"/>
          </p:cNvPicPr>
          <p:nvPr/>
        </p:nvPicPr>
        <p:blipFill>
          <a:blip r:embed="rId2" cstate="print"/>
          <a:srcRect/>
          <a:stretch>
            <a:fillRect/>
          </a:stretch>
        </p:blipFill>
        <p:spPr bwMode="auto">
          <a:xfrm rot="334792">
            <a:off x="7020272" y="188640"/>
            <a:ext cx="1784085" cy="2304256"/>
          </a:xfrm>
          <a:prstGeom prst="rect">
            <a:avLst/>
          </a:prstGeom>
          <a:noFill/>
        </p:spPr>
      </p:pic>
      <p:sp>
        <p:nvSpPr>
          <p:cNvPr id="13" name="Прямоугольник 12"/>
          <p:cNvSpPr/>
          <p:nvPr/>
        </p:nvSpPr>
        <p:spPr>
          <a:xfrm>
            <a:off x="1331640" y="188640"/>
            <a:ext cx="4968552" cy="923330"/>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Сидорина, Т. В. Большая книга эрудита </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Науч.-поп</a:t>
            </a:r>
            <a:r>
              <a:rPr lang="ru-RU" b="1" dirty="0" smtClean="0">
                <a:solidFill>
                  <a:srgbClr val="0070C0"/>
                </a:solidFill>
                <a:latin typeface="Times New Roman" pitchFamily="18" charset="0"/>
                <a:cs typeface="Times New Roman" pitchFamily="18" charset="0"/>
              </a:rPr>
              <a:t>. Издание для детей. – Москва: ЗАО «РОСМЭН-ПРЕСС», 2006.- 144 с.: ил.</a:t>
            </a:r>
          </a:p>
        </p:txBody>
      </p:sp>
      <p:pic>
        <p:nvPicPr>
          <p:cNvPr id="8194" name="Picture 2" descr="C:\Users\Ирина\Pictures\12663920-01.jpg"/>
          <p:cNvPicPr>
            <a:picLocks noChangeAspect="1" noChangeArrowheads="1"/>
          </p:cNvPicPr>
          <p:nvPr/>
        </p:nvPicPr>
        <p:blipFill>
          <a:blip r:embed="rId3" cstate="print"/>
          <a:srcRect l="7500" r="7500"/>
          <a:stretch>
            <a:fillRect/>
          </a:stretch>
        </p:blipFill>
        <p:spPr bwMode="auto">
          <a:xfrm>
            <a:off x="7236296" y="3501008"/>
            <a:ext cx="1283052" cy="1512168"/>
          </a:xfrm>
          <a:prstGeom prst="rect">
            <a:avLst/>
          </a:prstGeom>
          <a:noFill/>
        </p:spPr>
      </p:pic>
      <p:sp>
        <p:nvSpPr>
          <p:cNvPr id="9" name="Прямоугольник 8"/>
          <p:cNvSpPr/>
          <p:nvPr/>
        </p:nvSpPr>
        <p:spPr>
          <a:xfrm>
            <a:off x="2699792" y="1412776"/>
            <a:ext cx="4392488" cy="1754326"/>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Окслейд</a:t>
            </a:r>
            <a:r>
              <a:rPr lang="ru-RU" b="1" u="sng" dirty="0" smtClean="0">
                <a:solidFill>
                  <a:srgbClr val="0070C0"/>
                </a:solidFill>
                <a:latin typeface="Times New Roman" pitchFamily="18" charset="0"/>
                <a:cs typeface="Times New Roman" pitchFamily="18" charset="0"/>
              </a:rPr>
              <a:t>, </a:t>
            </a:r>
            <a:r>
              <a:rPr lang="ru-RU" b="1" u="sng" dirty="0" err="1" smtClean="0">
                <a:solidFill>
                  <a:srgbClr val="0070C0"/>
                </a:solidFill>
                <a:latin typeface="Times New Roman" pitchFamily="18" charset="0"/>
                <a:cs typeface="Times New Roman" pitchFamily="18" charset="0"/>
              </a:rPr>
              <a:t>Крис</a:t>
            </a:r>
            <a:r>
              <a:rPr lang="ru-RU" b="1" u="sng" dirty="0" smtClean="0">
                <a:solidFill>
                  <a:srgbClr val="0070C0"/>
                </a:solidFill>
                <a:latin typeface="Times New Roman" pitchFamily="18" charset="0"/>
                <a:cs typeface="Times New Roman" pitchFamily="18" charset="0"/>
              </a:rPr>
              <a:t>. Юному эрудиту обо всем: </a:t>
            </a:r>
            <a:r>
              <a:rPr lang="ru-RU" b="1" dirty="0" smtClean="0">
                <a:solidFill>
                  <a:srgbClr val="0070C0"/>
                </a:solidFill>
                <a:latin typeface="Times New Roman" pitchFamily="18" charset="0"/>
                <a:cs typeface="Times New Roman" pitchFamily="18" charset="0"/>
              </a:rPr>
              <a:t>энциклопедия для детей [от А до Я] / [авт. текста: </a:t>
            </a:r>
            <a:r>
              <a:rPr lang="ru-RU" b="1" dirty="0" err="1" smtClean="0">
                <a:solidFill>
                  <a:srgbClr val="0070C0"/>
                </a:solidFill>
                <a:latin typeface="Times New Roman" pitchFamily="18" charset="0"/>
                <a:cs typeface="Times New Roman" pitchFamily="18" charset="0"/>
              </a:rPr>
              <a:t>Крис</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Окслейд</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Анита</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Гэнери</a:t>
            </a:r>
            <a:r>
              <a:rPr lang="ru-RU" b="1" dirty="0" smtClean="0">
                <a:solidFill>
                  <a:srgbClr val="0070C0"/>
                </a:solidFill>
                <a:latin typeface="Times New Roman" pitchFamily="18" charset="0"/>
                <a:cs typeface="Times New Roman" pitchFamily="18" charset="0"/>
              </a:rPr>
              <a:t>; пер. с англ. Т. </a:t>
            </a:r>
            <a:r>
              <a:rPr lang="ru-RU" b="1" dirty="0" err="1" smtClean="0">
                <a:solidFill>
                  <a:srgbClr val="0070C0"/>
                </a:solidFill>
                <a:latin typeface="Times New Roman" pitchFamily="18" charset="0"/>
                <a:cs typeface="Times New Roman" pitchFamily="18" charset="0"/>
              </a:rPr>
              <a:t>Покидаева</a:t>
            </a:r>
            <a:r>
              <a:rPr lang="ru-RU" b="1" dirty="0" smtClean="0">
                <a:solidFill>
                  <a:srgbClr val="0070C0"/>
                </a:solidFill>
                <a:latin typeface="Times New Roman" pitchFamily="18" charset="0"/>
                <a:cs typeface="Times New Roman" pitchFamily="18" charset="0"/>
              </a:rPr>
              <a:t>; ил. </a:t>
            </a:r>
            <a:r>
              <a:rPr lang="ru-RU" b="1" dirty="0" err="1" smtClean="0">
                <a:solidFill>
                  <a:srgbClr val="0070C0"/>
                </a:solidFill>
                <a:latin typeface="Times New Roman" pitchFamily="18" charset="0"/>
                <a:cs typeface="Times New Roman" pitchFamily="18" charset="0"/>
              </a:rPr>
              <a:t>Венди</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Эллисон</a:t>
            </a:r>
            <a:r>
              <a:rPr lang="ru-RU" b="1" dirty="0" smtClean="0">
                <a:solidFill>
                  <a:srgbClr val="0070C0"/>
                </a:solidFill>
                <a:latin typeface="Times New Roman" pitchFamily="18" charset="0"/>
                <a:cs typeface="Times New Roman" pitchFamily="18" charset="0"/>
              </a:rPr>
              <a:t>, Стив Робинсон]. - Москва: Махаон, 2010. - 111 с.: ил.</a:t>
            </a:r>
          </a:p>
        </p:txBody>
      </p:sp>
      <p:pic>
        <p:nvPicPr>
          <p:cNvPr id="8195" name="Picture 3" descr="C:\Users\Ирина\Downloads\cover.jpg"/>
          <p:cNvPicPr>
            <a:picLocks noChangeAspect="1" noChangeArrowheads="1"/>
          </p:cNvPicPr>
          <p:nvPr/>
        </p:nvPicPr>
        <p:blipFill>
          <a:blip r:embed="rId4" cstate="print"/>
          <a:srcRect/>
          <a:stretch>
            <a:fillRect/>
          </a:stretch>
        </p:blipFill>
        <p:spPr bwMode="auto">
          <a:xfrm rot="21223935">
            <a:off x="724391" y="1283281"/>
            <a:ext cx="1703415" cy="2160240"/>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ина\Pictures\depositphotos_84327032-stock-illustration-science-tool-and-frame.jpg"/>
          <p:cNvPicPr>
            <a:picLocks noChangeAspect="1" noChangeArrowheads="1"/>
          </p:cNvPicPr>
          <p:nvPr/>
        </p:nvPicPr>
        <p:blipFill>
          <a:blip r:embed="rId2" cstate="print"/>
          <a:srcRect/>
          <a:stretch>
            <a:fillRect/>
          </a:stretch>
        </p:blipFill>
        <p:spPr bwMode="auto">
          <a:xfrm>
            <a:off x="2310240" y="188640"/>
            <a:ext cx="6648345" cy="6336704"/>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476672"/>
            <a:ext cx="6750496" cy="2664296"/>
          </a:xfrm>
        </p:spPr>
        <p:txBody>
          <a:bodyPr>
            <a:noAutofit/>
          </a:bodyPr>
          <a:lstStyle/>
          <a:p>
            <a:pPr algn="ctr"/>
            <a:endParaRPr lang="ru-RU" sz="4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ru-RU" sz="5400" dirty="0" smtClean="0">
                <a:ln w="18000">
                  <a:solidFill>
                    <a:srgbClr val="7030A0"/>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Великие открытия </a:t>
            </a:r>
          </a:p>
          <a:p>
            <a:pPr algn="ctr"/>
            <a:r>
              <a:rPr lang="ru-RU" sz="5400" dirty="0" smtClean="0">
                <a:ln w="18000">
                  <a:solidFill>
                    <a:srgbClr val="7030A0"/>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и изобретения</a:t>
            </a:r>
          </a:p>
        </p:txBody>
      </p:sp>
    </p:spTree>
  </p:cSld>
  <p:clrMapOvr>
    <a:masterClrMapping/>
  </p:clrMapOvr>
  <p:transition advClick="0" advTm="4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4221088"/>
            <a:ext cx="4446240" cy="2160240"/>
          </a:xfrm>
        </p:spPr>
        <p:txBody>
          <a:bodyPr>
            <a:noAutofit/>
          </a:bodyPr>
          <a:lstStyle/>
          <a:p>
            <a:pPr algn="just"/>
            <a:r>
              <a:rPr lang="ru-RU" dirty="0" smtClean="0">
                <a:solidFill>
                  <a:schemeClr val="tx1"/>
                </a:solidFill>
                <a:latin typeface="Times New Roman" pitchFamily="18" charset="0"/>
                <a:cs typeface="Times New Roman" pitchFamily="18" charset="0"/>
              </a:rPr>
              <a:t>Жизнь человечества это бесконечная череда открытий - от открытия огня до открытия галактик, отдаленных от нас на тысячи световых лет. Из этих книг можно узнать об этапных открытиях, позволивших всем нам проделать долгий путь от первобытного человека до человека современного.</a:t>
            </a:r>
          </a:p>
        </p:txBody>
      </p:sp>
      <p:pic>
        <p:nvPicPr>
          <p:cNvPr id="1026" name="Picture 2" descr="C:\Users\Ирина\Pictures\9785912333187--.jpg"/>
          <p:cNvPicPr>
            <a:picLocks noChangeAspect="1" noChangeArrowheads="1"/>
          </p:cNvPicPr>
          <p:nvPr/>
        </p:nvPicPr>
        <p:blipFill>
          <a:blip r:embed="rId2" cstate="print"/>
          <a:srcRect l="16438" r="16438"/>
          <a:stretch>
            <a:fillRect/>
          </a:stretch>
        </p:blipFill>
        <p:spPr bwMode="auto">
          <a:xfrm rot="21187727">
            <a:off x="972656" y="778410"/>
            <a:ext cx="1584176" cy="2520280"/>
          </a:xfrm>
          <a:prstGeom prst="rect">
            <a:avLst/>
          </a:prstGeom>
          <a:noFill/>
        </p:spPr>
      </p:pic>
      <p:sp>
        <p:nvSpPr>
          <p:cNvPr id="12" name="Прямоугольник 11"/>
          <p:cNvSpPr/>
          <p:nvPr/>
        </p:nvSpPr>
        <p:spPr>
          <a:xfrm>
            <a:off x="2483768" y="332655"/>
            <a:ext cx="2880320" cy="1477328"/>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Крылов, Г.А. Великие открытия и изобретения </a:t>
            </a:r>
            <a:r>
              <a:rPr lang="ru-RU" b="1" dirty="0" smtClean="0">
                <a:solidFill>
                  <a:srgbClr val="0070C0"/>
                </a:solidFill>
                <a:latin typeface="Times New Roman" pitchFamily="18" charset="0"/>
                <a:cs typeface="Times New Roman" pitchFamily="18" charset="0"/>
              </a:rPr>
              <a:t>/ Г.А Крылов. – Санкт-Петербург: БКК, 2010. – 96 с, :ил. – (Узнай мир)</a:t>
            </a:r>
          </a:p>
        </p:txBody>
      </p:sp>
      <p:pic>
        <p:nvPicPr>
          <p:cNvPr id="3" name="Picture 3" descr="C:\Users\Ирина\Pictures\b_20974307_0.gif"/>
          <p:cNvPicPr>
            <a:picLocks noChangeAspect="1" noChangeArrowheads="1"/>
          </p:cNvPicPr>
          <p:nvPr/>
        </p:nvPicPr>
        <p:blipFill>
          <a:blip r:embed="rId3" cstate="print"/>
          <a:srcRect l="23422" t="2751" r="23422" b="2751"/>
          <a:stretch>
            <a:fillRect/>
          </a:stretch>
        </p:blipFill>
        <p:spPr bwMode="auto">
          <a:xfrm>
            <a:off x="2987824" y="1916832"/>
            <a:ext cx="1944216" cy="2232248"/>
          </a:xfrm>
          <a:prstGeom prst="rect">
            <a:avLst/>
          </a:prstGeom>
          <a:noFill/>
        </p:spPr>
      </p:pic>
      <p:sp>
        <p:nvSpPr>
          <p:cNvPr id="13" name="Прямоугольник 12"/>
          <p:cNvSpPr/>
          <p:nvPr/>
        </p:nvSpPr>
        <p:spPr>
          <a:xfrm>
            <a:off x="5508104" y="476673"/>
            <a:ext cx="3096344" cy="1754326"/>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Артемова, О.В. и др. Открытия и изобретения </a:t>
            </a:r>
            <a:r>
              <a:rPr lang="ru-RU" b="1" dirty="0" smtClean="0">
                <a:solidFill>
                  <a:srgbClr val="0070C0"/>
                </a:solidFill>
                <a:latin typeface="Times New Roman" pitchFamily="18" charset="0"/>
                <a:cs typeface="Times New Roman" pitchFamily="18" charset="0"/>
              </a:rPr>
              <a:t>/О.В.Артемова и др. – Москва: РОСМЭН-ПРЭСС, 2011. – 96с.:ил. – (Детская энциклопедия РОСМЭН)</a:t>
            </a:r>
          </a:p>
        </p:txBody>
      </p:sp>
      <p:pic>
        <p:nvPicPr>
          <p:cNvPr id="1028" name="Picture 4" descr="C:\Users\Ирина\Pictures\cover-1200x800.jpg"/>
          <p:cNvPicPr>
            <a:picLocks noChangeAspect="1" noChangeArrowheads="1"/>
          </p:cNvPicPr>
          <p:nvPr/>
        </p:nvPicPr>
        <p:blipFill>
          <a:blip r:embed="rId4" cstate="print"/>
          <a:srcRect l="22201" r="22360"/>
          <a:stretch>
            <a:fillRect/>
          </a:stretch>
        </p:blipFill>
        <p:spPr bwMode="auto">
          <a:xfrm>
            <a:off x="6804248" y="3789040"/>
            <a:ext cx="1910107" cy="2592288"/>
          </a:xfrm>
          <a:prstGeom prst="rect">
            <a:avLst/>
          </a:prstGeom>
          <a:noFill/>
        </p:spPr>
      </p:pic>
      <p:sp>
        <p:nvSpPr>
          <p:cNvPr id="15" name="Прямоугольник 14"/>
          <p:cNvSpPr/>
          <p:nvPr/>
        </p:nvSpPr>
        <p:spPr>
          <a:xfrm>
            <a:off x="5364088" y="2348880"/>
            <a:ext cx="3528392" cy="1200329"/>
          </a:xfrm>
          <a:prstGeom prst="rect">
            <a:avLst/>
          </a:prstGeom>
        </p:spPr>
        <p:txBody>
          <a:bodyPr wrap="square">
            <a:spAutoFit/>
          </a:bodyPr>
          <a:lstStyle/>
          <a:p>
            <a:r>
              <a:rPr lang="ru-RU" b="1" u="sng" dirty="0" smtClean="0">
                <a:solidFill>
                  <a:srgbClr val="0070C0"/>
                </a:solidFill>
              </a:rPr>
              <a:t>Открытия и изобретения. </a:t>
            </a:r>
            <a:r>
              <a:rPr lang="ru-RU" b="1" dirty="0" smtClean="0">
                <a:solidFill>
                  <a:srgbClr val="0070C0"/>
                </a:solidFill>
              </a:rPr>
              <a:t>– Москва: Махаон, 2010. – 128 </a:t>
            </a:r>
            <a:r>
              <a:rPr lang="ru-RU" b="1" dirty="0" err="1" smtClean="0">
                <a:solidFill>
                  <a:srgbClr val="0070C0"/>
                </a:solidFill>
              </a:rPr>
              <a:t>с.:ил</a:t>
            </a:r>
            <a:r>
              <a:rPr lang="ru-RU" b="1" dirty="0" smtClean="0">
                <a:solidFill>
                  <a:srgbClr val="0070C0"/>
                </a:solidFill>
              </a:rPr>
              <a:t>. – (Детская энциклопедия Махаон)</a:t>
            </a:r>
          </a:p>
        </p:txBody>
      </p:sp>
    </p:spTree>
  </p:cSld>
  <p:clrMapOvr>
    <a:masterClrMapping/>
  </p:clrMapOvr>
  <p:transition advClick="0" advTm="1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3356992"/>
            <a:ext cx="5238328" cy="2016224"/>
          </a:xfrm>
        </p:spPr>
        <p:txBody>
          <a:bodyPr>
            <a:normAutofit fontScale="90000"/>
          </a:bodyPr>
          <a:lstStyle/>
          <a:p>
            <a:r>
              <a:rPr lang="ru-RU" sz="2000" u="sng" dirty="0" smtClean="0">
                <a:solidFill>
                  <a:srgbClr val="0070C0"/>
                </a:solidFill>
                <a:latin typeface="Times New Roman" pitchFamily="18" charset="0"/>
                <a:cs typeface="Times New Roman" pitchFamily="18" charset="0"/>
              </a:rPr>
              <a:t>Изобретения</a:t>
            </a:r>
            <a:r>
              <a:rPr lang="ru-RU" sz="2000" dirty="0" smtClean="0">
                <a:solidFill>
                  <a:srgbClr val="0070C0"/>
                </a:solidFill>
                <a:latin typeface="Times New Roman" pitchFamily="18" charset="0"/>
                <a:cs typeface="Times New Roman" pitchFamily="18" charset="0"/>
              </a:rPr>
              <a:t> / Пер. с англ. В.А.Гришечкина. – Москва: «РОСМЭН-ПРЕСС», 2010. – 64с. – (Удивительный мир)</a:t>
            </a:r>
            <a:r>
              <a:rPr lang="ru-RU" dirty="0" smtClean="0">
                <a:solidFill>
                  <a:srgbClr val="0070C0"/>
                </a:solidFill>
                <a:latin typeface="Times New Roman" pitchFamily="18" charset="0"/>
                <a:cs typeface="Times New Roman" pitchFamily="18" charset="0"/>
              </a:rPr>
              <a:t/>
            </a:r>
            <a:br>
              <a:rPr lang="ru-RU" dirty="0" smtClean="0">
                <a:solidFill>
                  <a:srgbClr val="0070C0"/>
                </a:solidFill>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013176"/>
            <a:ext cx="6172200" cy="1361746"/>
          </a:xfrm>
        </p:spPr>
        <p:txBody>
          <a:bodyPr>
            <a:normAutofit fontScale="25000" lnSpcReduction="20000"/>
          </a:bodyPr>
          <a:lstStyle/>
          <a:p>
            <a:pPr algn="just"/>
            <a:r>
              <a:rPr lang="ru-RU" sz="7200" dirty="0" smtClean="0">
                <a:solidFill>
                  <a:schemeClr val="tx1"/>
                </a:solidFill>
                <a:latin typeface="Times New Roman" pitchFamily="18" charset="0"/>
                <a:cs typeface="Times New Roman" pitchFamily="18" charset="0"/>
              </a:rPr>
              <a:t>В энциклопедиях собраны сведения по самым разным отраслям знаний. </a:t>
            </a:r>
          </a:p>
          <a:p>
            <a:pPr algn="just"/>
            <a:r>
              <a:rPr lang="ru-RU" sz="7200" dirty="0" smtClean="0">
                <a:solidFill>
                  <a:schemeClr val="tx1"/>
                </a:solidFill>
                <a:latin typeface="Times New Roman" pitchFamily="18" charset="0"/>
                <a:cs typeface="Times New Roman" pitchFamily="18" charset="0"/>
              </a:rPr>
              <a:t>Юные читатели совершат удивительные путешествия на суше и на море, в атмосфере и в космосе, в настоящем, прошлом и будущем, узнают много интересных фактов и смогут проверить свои знания.</a:t>
            </a:r>
          </a:p>
          <a:p>
            <a:r>
              <a:rPr lang="ru-RU" dirty="0" smtClean="0"/>
              <a:t/>
            </a:r>
            <a:br>
              <a:rPr lang="ru-RU" dirty="0" smtClean="0"/>
            </a:br>
            <a:endParaRPr lang="ru-RU" dirty="0" smtClean="0"/>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C:\Users\Ирина\Pictures\12655822-avtor-bolshaya-kniga-znaniy-madguik-uendi-kerrod-robin-12655822.jpg"/>
          <p:cNvPicPr>
            <a:picLocks noChangeAspect="1" noChangeArrowheads="1"/>
          </p:cNvPicPr>
          <p:nvPr/>
        </p:nvPicPr>
        <p:blipFill>
          <a:blip r:embed="rId2" cstate="print"/>
          <a:srcRect/>
          <a:stretch>
            <a:fillRect/>
          </a:stretch>
        </p:blipFill>
        <p:spPr bwMode="auto">
          <a:xfrm>
            <a:off x="6660232" y="332656"/>
            <a:ext cx="2094062" cy="2584215"/>
          </a:xfrm>
          <a:prstGeom prst="rect">
            <a:avLst/>
          </a:prstGeom>
          <a:noFill/>
        </p:spPr>
      </p:pic>
      <p:sp>
        <p:nvSpPr>
          <p:cNvPr id="13" name="Прямоугольник 12"/>
          <p:cNvSpPr/>
          <p:nvPr/>
        </p:nvSpPr>
        <p:spPr>
          <a:xfrm>
            <a:off x="1331640" y="332656"/>
            <a:ext cx="5256584"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Большая книга знаний: </a:t>
            </a:r>
            <a:r>
              <a:rPr lang="ru-RU" b="1" dirty="0" smtClean="0">
                <a:solidFill>
                  <a:srgbClr val="0070C0"/>
                </a:solidFill>
                <a:latin typeface="Times New Roman" pitchFamily="18" charset="0"/>
                <a:cs typeface="Times New Roman" pitchFamily="18" charset="0"/>
              </a:rPr>
              <a:t>[энциклопедия]. - Москва: Махаон, 2008. - 479 с.: </a:t>
            </a:r>
            <a:r>
              <a:rPr lang="ru-RU" b="1" dirty="0" err="1" smtClean="0">
                <a:solidFill>
                  <a:srgbClr val="0070C0"/>
                </a:solidFill>
                <a:latin typeface="Times New Roman" pitchFamily="18" charset="0"/>
                <a:cs typeface="Times New Roman" pitchFamily="18" charset="0"/>
              </a:rPr>
              <a:t>цв</a:t>
            </a:r>
            <a:r>
              <a:rPr lang="ru-RU" b="1" dirty="0" smtClean="0">
                <a:solidFill>
                  <a:srgbClr val="0070C0"/>
                </a:solidFill>
                <a:latin typeface="Times New Roman" pitchFamily="18" charset="0"/>
                <a:cs typeface="Times New Roman" pitchFamily="18" charset="0"/>
              </a:rPr>
              <a:t>. ил.</a:t>
            </a:r>
          </a:p>
          <a:p>
            <a:endParaRPr lang="ru-RU" dirty="0" smtClean="0"/>
          </a:p>
          <a:p>
            <a:endParaRPr lang="ru-RU" dirty="0" smtClean="0"/>
          </a:p>
        </p:txBody>
      </p:sp>
      <p:pic>
        <p:nvPicPr>
          <p:cNvPr id="4105" name="Picture 9" descr="C:\Users\Ирина\Pictures\cover.jpg"/>
          <p:cNvPicPr>
            <a:picLocks noChangeAspect="1" noChangeArrowheads="1"/>
          </p:cNvPicPr>
          <p:nvPr/>
        </p:nvPicPr>
        <p:blipFill>
          <a:blip r:embed="rId3" cstate="print"/>
          <a:srcRect/>
          <a:stretch>
            <a:fillRect/>
          </a:stretch>
        </p:blipFill>
        <p:spPr bwMode="auto">
          <a:xfrm>
            <a:off x="1115616" y="980728"/>
            <a:ext cx="1872208" cy="2489249"/>
          </a:xfrm>
          <a:prstGeom prst="rect">
            <a:avLst/>
          </a:prstGeom>
          <a:noFill/>
        </p:spPr>
      </p:pic>
      <p:sp>
        <p:nvSpPr>
          <p:cNvPr id="14" name="Прямоугольник 13"/>
          <p:cNvSpPr/>
          <p:nvPr/>
        </p:nvSpPr>
        <p:spPr>
          <a:xfrm>
            <a:off x="3347864" y="1916832"/>
            <a:ext cx="3456384"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Большая энциклопедия школьника </a:t>
            </a:r>
            <a:r>
              <a:rPr lang="ru-RU" b="1" dirty="0" smtClean="0">
                <a:solidFill>
                  <a:srgbClr val="0070C0"/>
                </a:solidFill>
                <a:latin typeface="Times New Roman" pitchFamily="18" charset="0"/>
                <a:cs typeface="Times New Roman" pitchFamily="18" charset="0"/>
              </a:rPr>
              <a:t>/ [Нил Моррис]; [Пер. И. Горелик и др.]. - М.: Махаон, 2002. - 254 с.: </a:t>
            </a:r>
            <a:r>
              <a:rPr lang="ru-RU" b="1" dirty="0" err="1" smtClean="0">
                <a:solidFill>
                  <a:srgbClr val="0070C0"/>
                </a:solidFill>
                <a:latin typeface="Times New Roman" pitchFamily="18" charset="0"/>
                <a:cs typeface="Times New Roman" pitchFamily="18" charset="0"/>
              </a:rPr>
              <a:t>цв</a:t>
            </a:r>
            <a:r>
              <a:rPr lang="ru-RU" b="1" dirty="0" smtClean="0">
                <a:solidFill>
                  <a:srgbClr val="0070C0"/>
                </a:solidFill>
                <a:latin typeface="Times New Roman" pitchFamily="18" charset="0"/>
                <a:cs typeface="Times New Roman" pitchFamily="18" charset="0"/>
              </a:rPr>
              <a:t>. ил.:</a:t>
            </a:r>
          </a:p>
        </p:txBody>
      </p:sp>
      <p:pic>
        <p:nvPicPr>
          <p:cNvPr id="2050" name="Picture 2" descr="C:\Users\Ирина\Pictures\Aleksandr_Leonovich__Izobreteniya.jpg"/>
          <p:cNvPicPr>
            <a:picLocks noChangeAspect="1" noChangeArrowheads="1"/>
          </p:cNvPicPr>
          <p:nvPr/>
        </p:nvPicPr>
        <p:blipFill>
          <a:blip r:embed="rId4" cstate="print"/>
          <a:srcRect/>
          <a:stretch>
            <a:fillRect/>
          </a:stretch>
        </p:blipFill>
        <p:spPr bwMode="auto">
          <a:xfrm>
            <a:off x="6948264" y="3140968"/>
            <a:ext cx="1656184" cy="187220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3573016"/>
            <a:ext cx="6172200" cy="2801906"/>
          </a:xfrm>
        </p:spPr>
        <p:txBody>
          <a:bodyPr>
            <a:noAutofit/>
          </a:bodyPr>
          <a:lstStyle/>
          <a:p>
            <a:endParaRPr lang="ru-RU" dirty="0" smtClean="0">
              <a:solidFill>
                <a:schemeClr val="tx1"/>
              </a:solidFill>
              <a:latin typeface="Times New Roman" pitchFamily="18" charset="0"/>
              <a:cs typeface="Times New Roman" pitchFamily="18" charset="0"/>
            </a:endParaRPr>
          </a:p>
        </p:txBody>
      </p:sp>
      <p:pic>
        <p:nvPicPr>
          <p:cNvPr id="10" name="Picture 2" descr="C:\Users\Ирина\Pictures\3.jpg"/>
          <p:cNvPicPr>
            <a:picLocks noChangeAspect="1" noChangeArrowheads="1"/>
          </p:cNvPicPr>
          <p:nvPr/>
        </p:nvPicPr>
        <p:blipFill>
          <a:blip r:embed="rId2" cstate="print"/>
          <a:srcRect/>
          <a:stretch>
            <a:fillRect/>
          </a:stretch>
        </p:blipFill>
        <p:spPr bwMode="auto">
          <a:xfrm>
            <a:off x="2339752" y="332656"/>
            <a:ext cx="6552728" cy="6192688"/>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3203848" y="260648"/>
            <a:ext cx="4536504" cy="2031325"/>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 Космос. </a:t>
            </a:r>
            <a:r>
              <a:rPr lang="ru-RU" b="1" dirty="0" smtClean="0">
                <a:solidFill>
                  <a:srgbClr val="0070C0"/>
                </a:solidFill>
                <a:latin typeface="Times New Roman" pitchFamily="18" charset="0"/>
                <a:cs typeface="Times New Roman" pitchFamily="18" charset="0"/>
              </a:rPr>
              <a:t>- Смоленск: </a:t>
            </a:r>
            <a:r>
              <a:rPr lang="ru-RU" b="1" dirty="0" err="1" smtClean="0">
                <a:solidFill>
                  <a:srgbClr val="0070C0"/>
                </a:solidFill>
                <a:latin typeface="Times New Roman" pitchFamily="18" charset="0"/>
                <a:cs typeface="Times New Roman" pitchFamily="18" charset="0"/>
              </a:rPr>
              <a:t>Русич</a:t>
            </a:r>
            <a:r>
              <a:rPr lang="ru-RU" b="1" dirty="0" smtClean="0">
                <a:solidFill>
                  <a:srgbClr val="0070C0"/>
                </a:solidFill>
                <a:latin typeface="Times New Roman" pitchFamily="18" charset="0"/>
                <a:cs typeface="Times New Roman" pitchFamily="18" charset="0"/>
              </a:rPr>
              <a:t>, 2002. – (</a:t>
            </a:r>
            <a:r>
              <a:rPr lang="ru-RU" b="1" dirty="0" err="1" smtClean="0">
                <a:solidFill>
                  <a:srgbClr val="0070C0"/>
                </a:solidFill>
                <a:latin typeface="Times New Roman" pitchFamily="18" charset="0"/>
                <a:cs typeface="Times New Roman" pitchFamily="18" charset="0"/>
              </a:rPr>
              <a:t>Школьнаяэнциклопедия</a:t>
            </a:r>
            <a:r>
              <a:rPr lang="ru-RU" b="1" dirty="0" smtClean="0">
                <a:solidFill>
                  <a:srgbClr val="0070C0"/>
                </a:solidFill>
                <a:latin typeface="Times New Roman" pitchFamily="18" charset="0"/>
                <a:cs typeface="Times New Roman" pitchFamily="18" charset="0"/>
              </a:rPr>
              <a:t>)</a:t>
            </a:r>
          </a:p>
          <a:p>
            <a:endParaRPr lang="ru-RU" b="1" dirty="0" smtClean="0">
              <a:solidFill>
                <a:srgbClr val="0070C0"/>
              </a:solidFill>
              <a:latin typeface="Times New Roman" pitchFamily="18" charset="0"/>
              <a:cs typeface="Times New Roman" pitchFamily="18" charset="0"/>
            </a:endParaRPr>
          </a:p>
          <a:p>
            <a:r>
              <a:rPr lang="ru-RU" b="1" u="sng" dirty="0" err="1" smtClean="0">
                <a:solidFill>
                  <a:srgbClr val="0070C0"/>
                </a:solidFill>
                <a:latin typeface="Times New Roman" pitchFamily="18" charset="0"/>
                <a:cs typeface="Times New Roman" pitchFamily="18" charset="0"/>
              </a:rPr>
              <a:t>Беклейк</a:t>
            </a:r>
            <a:r>
              <a:rPr lang="ru-RU" b="1" u="sng" dirty="0" smtClean="0">
                <a:solidFill>
                  <a:srgbClr val="0070C0"/>
                </a:solidFill>
                <a:latin typeface="Times New Roman" pitchFamily="18" charset="0"/>
                <a:cs typeface="Times New Roman" pitchFamily="18" charset="0"/>
              </a:rPr>
              <a:t>, С. Астрономия и космос </a:t>
            </a:r>
            <a:r>
              <a:rPr lang="ru-RU" b="1" dirty="0" smtClean="0">
                <a:solidFill>
                  <a:srgbClr val="0070C0"/>
                </a:solidFill>
                <a:latin typeface="Times New Roman" pitchFamily="18" charset="0"/>
                <a:cs typeface="Times New Roman" pitchFamily="18" charset="0"/>
              </a:rPr>
              <a:t>/ С. </a:t>
            </a:r>
            <a:r>
              <a:rPr lang="ru-RU" b="1" dirty="0" err="1" smtClean="0">
                <a:solidFill>
                  <a:srgbClr val="0070C0"/>
                </a:solidFill>
                <a:latin typeface="Times New Roman" pitchFamily="18" charset="0"/>
                <a:cs typeface="Times New Roman" pitchFamily="18" charset="0"/>
              </a:rPr>
              <a:t>Беклейк</a:t>
            </a:r>
            <a:r>
              <a:rPr lang="ru-RU" b="1" dirty="0" smtClean="0">
                <a:solidFill>
                  <a:srgbClr val="0070C0"/>
                </a:solidFill>
                <a:latin typeface="Times New Roman" pitchFamily="18" charset="0"/>
                <a:cs typeface="Times New Roman" pitchFamily="18" charset="0"/>
              </a:rPr>
              <a:t>. – Москва: РОСМЭН, 2017. – 48с.: ил. – (100 фактов)</a:t>
            </a:r>
          </a:p>
          <a:p>
            <a:endParaRPr lang="ru-RU" dirty="0" smtClean="0">
              <a:latin typeface="Times New Roman" pitchFamily="18" charset="0"/>
              <a:cs typeface="Times New Roman" pitchFamily="18" charset="0"/>
            </a:endParaRPr>
          </a:p>
        </p:txBody>
      </p:sp>
      <p:sp>
        <p:nvSpPr>
          <p:cNvPr id="11" name="Подзаголовок 10"/>
          <p:cNvSpPr>
            <a:spLocks noGrp="1"/>
          </p:cNvSpPr>
          <p:nvPr>
            <p:ph type="subTitle" idx="1"/>
          </p:nvPr>
        </p:nvSpPr>
        <p:spPr>
          <a:xfrm>
            <a:off x="1907704" y="4005064"/>
            <a:ext cx="6550496" cy="2369858"/>
          </a:xfrm>
        </p:spPr>
        <p:txBody>
          <a:bodyPr>
            <a:noAutofit/>
          </a:bodyPr>
          <a:lstStyle/>
          <a:p>
            <a:pPr algn="just"/>
            <a:r>
              <a:rPr lang="ru-RU" dirty="0" smtClean="0">
                <a:solidFill>
                  <a:schemeClr val="tx1"/>
                </a:solidFill>
                <a:latin typeface="Times New Roman" pitchFamily="18" charset="0"/>
                <a:cs typeface="Times New Roman" pitchFamily="18" charset="0"/>
              </a:rPr>
              <a:t>Листая страницы этих книг, вы сможете заглянуть в глубины Вселенной: подняться над желтым карликом и диском галактики, рассмотреть поверхность Венеры и Марса, узнать об истории создания орбитальных станций. Эти и немало других открытий не только развлекут будущего исследователя космоса, но и помогут ему стать наблюдательным, научат размышлять и заставит еще не раз вернуться к ярким страницам  увлекательных изданий.</a:t>
            </a:r>
          </a:p>
          <a:p>
            <a:endParaRPr lang="ru-RU" dirty="0" smtClean="0">
              <a:solidFill>
                <a:schemeClr val="tx1"/>
              </a:solidFill>
              <a:latin typeface="Times New Roman" pitchFamily="18" charset="0"/>
              <a:cs typeface="Times New Roman" pitchFamily="18" charset="0"/>
            </a:endParaRPr>
          </a:p>
        </p:txBody>
      </p:sp>
      <p:pic>
        <p:nvPicPr>
          <p:cNvPr id="5122" name="Picture 2" descr="C:\Users\Ирина\Pictures\BOOK-6118-large.jpg"/>
          <p:cNvPicPr>
            <a:picLocks noChangeAspect="1" noChangeArrowheads="1"/>
          </p:cNvPicPr>
          <p:nvPr/>
        </p:nvPicPr>
        <p:blipFill>
          <a:blip r:embed="rId2" cstate="print"/>
          <a:srcRect/>
          <a:stretch>
            <a:fillRect/>
          </a:stretch>
        </p:blipFill>
        <p:spPr bwMode="auto">
          <a:xfrm>
            <a:off x="1475656" y="188640"/>
            <a:ext cx="1520929" cy="2088232"/>
          </a:xfrm>
          <a:prstGeom prst="rect">
            <a:avLst/>
          </a:prstGeom>
          <a:noFill/>
        </p:spPr>
      </p:pic>
      <p:pic>
        <p:nvPicPr>
          <p:cNvPr id="5123" name="Picture 3" descr="C:\Users\Ирина\Pictures\100023394113b0.jpg"/>
          <p:cNvPicPr>
            <a:picLocks noChangeAspect="1" noChangeArrowheads="1"/>
          </p:cNvPicPr>
          <p:nvPr/>
        </p:nvPicPr>
        <p:blipFill>
          <a:blip r:embed="rId3" cstate="print"/>
          <a:srcRect/>
          <a:stretch>
            <a:fillRect/>
          </a:stretch>
        </p:blipFill>
        <p:spPr bwMode="auto">
          <a:xfrm>
            <a:off x="7524328" y="188640"/>
            <a:ext cx="1187031" cy="1944216"/>
          </a:xfrm>
          <a:prstGeom prst="rect">
            <a:avLst/>
          </a:prstGeom>
          <a:noFill/>
        </p:spPr>
      </p:pic>
      <p:sp>
        <p:nvSpPr>
          <p:cNvPr id="9" name="Прямоугольник 8"/>
          <p:cNvSpPr/>
          <p:nvPr/>
        </p:nvSpPr>
        <p:spPr>
          <a:xfrm>
            <a:off x="1907704" y="620689"/>
            <a:ext cx="3600400" cy="369332"/>
          </a:xfrm>
          <a:prstGeom prst="rect">
            <a:avLst/>
          </a:prstGeom>
        </p:spPr>
        <p:txBody>
          <a:bodyPr wrap="square">
            <a:spAutoFit/>
          </a:bodyPr>
          <a:lstStyle/>
          <a:p>
            <a:endParaRPr lang="ru-RU" dirty="0" smtClean="0"/>
          </a:p>
        </p:txBody>
      </p:sp>
      <p:sp>
        <p:nvSpPr>
          <p:cNvPr id="10" name="Прямоугольник 9"/>
          <p:cNvSpPr/>
          <p:nvPr/>
        </p:nvSpPr>
        <p:spPr>
          <a:xfrm>
            <a:off x="2060104" y="773089"/>
            <a:ext cx="3600400" cy="369332"/>
          </a:xfrm>
          <a:prstGeom prst="rect">
            <a:avLst/>
          </a:prstGeom>
        </p:spPr>
        <p:txBody>
          <a:bodyPr wrap="square">
            <a:spAutoFit/>
          </a:bodyPr>
          <a:lstStyle/>
          <a:p>
            <a:endParaRPr lang="ru-RU" dirty="0" smtClean="0"/>
          </a:p>
        </p:txBody>
      </p:sp>
      <p:sp>
        <p:nvSpPr>
          <p:cNvPr id="12" name="Прямоугольник 11"/>
          <p:cNvSpPr/>
          <p:nvPr/>
        </p:nvSpPr>
        <p:spPr>
          <a:xfrm>
            <a:off x="2212504" y="925488"/>
            <a:ext cx="5671864" cy="369332"/>
          </a:xfrm>
          <a:prstGeom prst="rect">
            <a:avLst/>
          </a:prstGeom>
        </p:spPr>
        <p:txBody>
          <a:bodyPr wrap="square">
            <a:spAutoFit/>
          </a:bodyPr>
          <a:lstStyle/>
          <a:p>
            <a:endParaRPr lang="ru-RU" dirty="0" smtClean="0"/>
          </a:p>
        </p:txBody>
      </p:sp>
      <p:pic>
        <p:nvPicPr>
          <p:cNvPr id="5124" name="Picture 4" descr="C:\Users\Ирина\Pictures\zigunenko-orbitalnye-2001.jpg"/>
          <p:cNvPicPr>
            <a:picLocks noChangeAspect="1" noChangeArrowheads="1"/>
          </p:cNvPicPr>
          <p:nvPr/>
        </p:nvPicPr>
        <p:blipFill>
          <a:blip r:embed="rId4" cstate="print"/>
          <a:srcRect/>
          <a:stretch>
            <a:fillRect/>
          </a:stretch>
        </p:blipFill>
        <p:spPr bwMode="auto">
          <a:xfrm rot="706916">
            <a:off x="6348184" y="1911891"/>
            <a:ext cx="1573026" cy="2043015"/>
          </a:xfrm>
          <a:prstGeom prst="rect">
            <a:avLst/>
          </a:prstGeom>
          <a:noFill/>
        </p:spPr>
      </p:pic>
      <p:sp>
        <p:nvSpPr>
          <p:cNvPr id="13" name="Прямоугольник 12"/>
          <p:cNvSpPr/>
          <p:nvPr/>
        </p:nvSpPr>
        <p:spPr>
          <a:xfrm>
            <a:off x="1691680" y="2420888"/>
            <a:ext cx="4752528" cy="923330"/>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Зигуненко</a:t>
            </a:r>
            <a:r>
              <a:rPr lang="ru-RU" b="1" u="sng" dirty="0" smtClean="0">
                <a:solidFill>
                  <a:srgbClr val="0070C0"/>
                </a:solidFill>
                <a:latin typeface="Times New Roman" pitchFamily="18" charset="0"/>
                <a:cs typeface="Times New Roman" pitchFamily="18" charset="0"/>
              </a:rPr>
              <a:t>, С. Орбитальные станции </a:t>
            </a:r>
            <a:r>
              <a:rPr lang="ru-RU" b="1" dirty="0" smtClean="0">
                <a:solidFill>
                  <a:srgbClr val="0070C0"/>
                </a:solidFill>
                <a:latin typeface="Times New Roman" pitchFamily="18" charset="0"/>
                <a:cs typeface="Times New Roman" pitchFamily="18" charset="0"/>
              </a:rPr>
              <a:t>/ С. </a:t>
            </a:r>
            <a:r>
              <a:rPr lang="ru-RU" b="1" dirty="0" err="1" smtClean="0">
                <a:solidFill>
                  <a:srgbClr val="0070C0"/>
                </a:solidFill>
                <a:latin typeface="Times New Roman" pitchFamily="18" charset="0"/>
                <a:cs typeface="Times New Roman" pitchFamily="18" charset="0"/>
              </a:rPr>
              <a:t>Зигуненко</a:t>
            </a:r>
            <a:r>
              <a:rPr lang="ru-RU" b="1" dirty="0" smtClean="0">
                <a:solidFill>
                  <a:srgbClr val="0070C0"/>
                </a:solidFill>
                <a:latin typeface="Times New Roman" pitchFamily="18" charset="0"/>
                <a:cs typeface="Times New Roman" pitchFamily="18" charset="0"/>
              </a:rPr>
              <a:t> . – Москва: СЛОВО, 2001. – 48 с.: ил. – (Что ест что)</a:t>
            </a:r>
          </a:p>
        </p:txBody>
      </p:sp>
    </p:spTree>
  </p:cSld>
  <p:clrMapOvr>
    <a:masterClrMapping/>
  </p:clrMapOvr>
  <p:transition advClick="0" advTm="10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48680"/>
            <a:ext cx="6172200" cy="5826242"/>
          </a:xfrm>
        </p:spPr>
        <p:txBody>
          <a:bodyPr>
            <a:noAutofit/>
          </a:bodyPr>
          <a:lstStyle/>
          <a:p>
            <a:endParaRPr lang="ru-RU" dirty="0" smtClean="0">
              <a:solidFill>
                <a:schemeClr val="tx1"/>
              </a:solidFill>
              <a:latin typeface="Times New Roman" pitchFamily="18" charset="0"/>
              <a:cs typeface="Times New Roman" pitchFamily="18" charset="0"/>
            </a:endParaRPr>
          </a:p>
        </p:txBody>
      </p:sp>
      <p:pic>
        <p:nvPicPr>
          <p:cNvPr id="4098" name="Picture 2" descr="C:\Users\Ирина\Pictures\001.jpg"/>
          <p:cNvPicPr>
            <a:picLocks noChangeAspect="1" noChangeArrowheads="1"/>
          </p:cNvPicPr>
          <p:nvPr/>
        </p:nvPicPr>
        <p:blipFill>
          <a:blip r:embed="rId2" cstate="print"/>
          <a:srcRect/>
          <a:stretch>
            <a:fillRect/>
          </a:stretch>
        </p:blipFill>
        <p:spPr bwMode="auto">
          <a:xfrm>
            <a:off x="2267744" y="332656"/>
            <a:ext cx="6624736" cy="6165304"/>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2708920"/>
            <a:ext cx="6172200" cy="1656184"/>
          </a:xfrm>
        </p:spPr>
        <p:txBody>
          <a:bodyPr>
            <a:normAutofit/>
          </a:bodyPr>
          <a:lstStyle/>
          <a:p>
            <a:r>
              <a:rPr lang="ru-RU" dirty="0" smtClean="0"/>
              <a:t/>
            </a:r>
            <a:br>
              <a:rPr lang="ru-RU" dirty="0" smtClean="0"/>
            </a:br>
            <a:endParaRPr lang="ru-RU" b="0" dirty="0" smtClean="0"/>
          </a:p>
          <a:p>
            <a:r>
              <a:rPr lang="ru-RU" dirty="0" smtClean="0">
                <a:solidFill>
                  <a:srgbClr val="0070C0"/>
                </a:solidFill>
                <a:latin typeface="Times New Roman" pitchFamily="18" charset="0"/>
                <a:cs typeface="Times New Roman" pitchFamily="18" charset="0"/>
              </a:rPr>
              <a:t>Черненко, Г.Т. </a:t>
            </a:r>
            <a:r>
              <a:rPr lang="ru-RU" dirty="0" err="1" smtClean="0">
                <a:solidFill>
                  <a:srgbClr val="0070C0"/>
                </a:solidFill>
                <a:latin typeface="Times New Roman" pitchFamily="18" charset="0"/>
                <a:cs typeface="Times New Roman" pitchFamily="18" charset="0"/>
              </a:rPr>
              <a:t>Нанотехнологии</a:t>
            </a:r>
            <a:r>
              <a:rPr lang="ru-RU" dirty="0" smtClean="0">
                <a:solidFill>
                  <a:srgbClr val="0070C0"/>
                </a:solidFill>
                <a:latin typeface="Times New Roman" pitchFamily="18" charset="0"/>
                <a:cs typeface="Times New Roman" pitchFamily="18" charset="0"/>
              </a:rPr>
              <a:t>: настоящее и будущее: Школьный путеводитель. /Г.Т.Черненко. Санкт-Петербург: ООО «БКК», 2012. – 80с.:ил. – (Узнай мир).</a:t>
            </a:r>
          </a:p>
          <a:p>
            <a:endParaRPr lang="ru-RU" dirty="0" smtClean="0"/>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2" name="Прямоугольник 11"/>
          <p:cNvSpPr/>
          <p:nvPr/>
        </p:nvSpPr>
        <p:spPr>
          <a:xfrm>
            <a:off x="2051720" y="4869160"/>
            <a:ext cx="4032448" cy="2308324"/>
          </a:xfrm>
          <a:prstGeom prst="rect">
            <a:avLst/>
          </a:prstGeom>
        </p:spPr>
        <p:txBody>
          <a:bodyPr wrap="square">
            <a:spAutoFit/>
          </a:bodyPr>
          <a:lstStyle/>
          <a:p>
            <a:pPr algn="just"/>
            <a:r>
              <a:rPr lang="ru-RU" b="1" dirty="0" smtClean="0">
                <a:latin typeface="Times New Roman" pitchFamily="18" charset="0"/>
                <a:cs typeface="Times New Roman" pitchFamily="18" charset="0"/>
              </a:rPr>
              <a:t>В книгах доступно и занимательно рассматриваются вопросы, что такое </a:t>
            </a:r>
            <a:r>
              <a:rPr lang="ru-RU" b="1" dirty="0" err="1" smtClean="0">
                <a:latin typeface="Times New Roman" pitchFamily="18" charset="0"/>
                <a:cs typeface="Times New Roman" pitchFamily="18" charset="0"/>
              </a:rPr>
              <a:t>нанотехнологии</a:t>
            </a:r>
            <a:r>
              <a:rPr lang="ru-RU" b="1" dirty="0" smtClean="0">
                <a:latin typeface="Times New Roman" pitchFamily="18" charset="0"/>
                <a:cs typeface="Times New Roman" pitchFamily="18" charset="0"/>
              </a:rPr>
              <a:t>, какие приборы требуются для создания вещей из мира "нано" и как эти вещи будут выглядеть. </a:t>
            </a:r>
            <a:r>
              <a:rPr lang="ru-RU" dirty="0" smtClean="0"/>
              <a:t/>
            </a:r>
            <a:br>
              <a:rPr lang="ru-RU" dirty="0" smtClean="0"/>
            </a:br>
            <a:r>
              <a:rPr lang="ru-RU" dirty="0" smtClean="0"/>
              <a:t/>
            </a:r>
            <a:br>
              <a:rPr lang="ru-RU" dirty="0" smtClean="0"/>
            </a:br>
            <a:endParaRPr lang="ru-RU" dirty="0"/>
          </a:p>
        </p:txBody>
      </p:sp>
      <p:pic>
        <p:nvPicPr>
          <p:cNvPr id="1033" name="Picture 9" descr="C:\Users\Ирина\Downloads\cover.jpg"/>
          <p:cNvPicPr>
            <a:picLocks noChangeAspect="1" noChangeArrowheads="1"/>
          </p:cNvPicPr>
          <p:nvPr/>
        </p:nvPicPr>
        <p:blipFill>
          <a:blip r:embed="rId2" cstate="print"/>
          <a:srcRect/>
          <a:stretch>
            <a:fillRect/>
          </a:stretch>
        </p:blipFill>
        <p:spPr bwMode="auto">
          <a:xfrm rot="21269800">
            <a:off x="395536" y="476672"/>
            <a:ext cx="1520417" cy="2232248"/>
          </a:xfrm>
          <a:prstGeom prst="rect">
            <a:avLst/>
          </a:prstGeom>
          <a:noFill/>
        </p:spPr>
      </p:pic>
      <p:pic>
        <p:nvPicPr>
          <p:cNvPr id="1035" name="Picture 11" descr="C:\Users\Ирина\Downloads\cover3d1__w674.jpg"/>
          <p:cNvPicPr>
            <a:picLocks noChangeAspect="1" noChangeArrowheads="1"/>
          </p:cNvPicPr>
          <p:nvPr/>
        </p:nvPicPr>
        <p:blipFill>
          <a:blip r:embed="rId3" cstate="print"/>
          <a:srcRect/>
          <a:stretch>
            <a:fillRect/>
          </a:stretch>
        </p:blipFill>
        <p:spPr bwMode="auto">
          <a:xfrm>
            <a:off x="6516216" y="4365104"/>
            <a:ext cx="1463577" cy="2160240"/>
          </a:xfrm>
          <a:prstGeom prst="rect">
            <a:avLst/>
          </a:prstGeom>
          <a:noFill/>
        </p:spPr>
      </p:pic>
      <p:pic>
        <p:nvPicPr>
          <p:cNvPr id="1036" name="Picture 12" descr="C:\Users\Ирина\Downloads\Williams_kniga.jpg"/>
          <p:cNvPicPr>
            <a:picLocks noChangeAspect="1" noChangeArrowheads="1"/>
          </p:cNvPicPr>
          <p:nvPr/>
        </p:nvPicPr>
        <p:blipFill>
          <a:blip r:embed="rId4" cstate="print"/>
          <a:srcRect/>
          <a:stretch>
            <a:fillRect/>
          </a:stretch>
        </p:blipFill>
        <p:spPr bwMode="auto">
          <a:xfrm rot="520725">
            <a:off x="6981456" y="1170773"/>
            <a:ext cx="1726034" cy="2128768"/>
          </a:xfrm>
          <a:prstGeom prst="rect">
            <a:avLst/>
          </a:prstGeom>
          <a:noFill/>
        </p:spPr>
      </p:pic>
      <p:sp>
        <p:nvSpPr>
          <p:cNvPr id="24" name="Прямоугольник 23"/>
          <p:cNvSpPr/>
          <p:nvPr/>
        </p:nvSpPr>
        <p:spPr>
          <a:xfrm>
            <a:off x="2051720" y="476673"/>
            <a:ext cx="6984776" cy="923330"/>
          </a:xfrm>
          <a:prstGeom prst="rect">
            <a:avLst/>
          </a:prstGeom>
        </p:spPr>
        <p:txBody>
          <a:bodyPr wrap="square">
            <a:spAutoFit/>
          </a:bodyPr>
          <a:lstStyle/>
          <a:p>
            <a:r>
              <a:rPr lang="ru-RU" dirty="0" smtClean="0"/>
              <a:t> </a:t>
            </a:r>
            <a:r>
              <a:rPr lang="ru-RU" b="1" u="sng" dirty="0" smtClean="0">
                <a:solidFill>
                  <a:srgbClr val="0070C0"/>
                </a:solidFill>
                <a:latin typeface="Times New Roman" pitchFamily="18" charset="0"/>
                <a:cs typeface="Times New Roman" pitchFamily="18" charset="0"/>
              </a:rPr>
              <a:t>Алфимова, М.  Занимательные </a:t>
            </a:r>
            <a:r>
              <a:rPr lang="ru-RU" b="1" u="sng" dirty="0" err="1" smtClean="0">
                <a:solidFill>
                  <a:srgbClr val="0070C0"/>
                </a:solidFill>
                <a:latin typeface="Times New Roman" pitchFamily="18" charset="0"/>
                <a:cs typeface="Times New Roman" pitchFamily="18" charset="0"/>
              </a:rPr>
              <a:t>нанотехнологии</a:t>
            </a:r>
            <a:r>
              <a:rPr lang="ru-RU" b="1" u="sng" dirty="0" smtClean="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 М. Алфимова. – Москва: </a:t>
            </a:r>
            <a:r>
              <a:rPr lang="ru-RU" b="1" dirty="0" err="1" smtClean="0">
                <a:solidFill>
                  <a:srgbClr val="0070C0"/>
                </a:solidFill>
                <a:latin typeface="Times New Roman" pitchFamily="18" charset="0"/>
                <a:cs typeface="Times New Roman" pitchFamily="18" charset="0"/>
              </a:rPr>
              <a:t>Парк-Медиа:БИНОМ</a:t>
            </a:r>
            <a:r>
              <a:rPr lang="ru-RU" b="1" dirty="0" smtClean="0">
                <a:solidFill>
                  <a:srgbClr val="0070C0"/>
                </a:solidFill>
                <a:latin typeface="Times New Roman" pitchFamily="18" charset="0"/>
                <a:cs typeface="Times New Roman" pitchFamily="18" charset="0"/>
              </a:rPr>
              <a:t>. Лаборатория знаний, 2011. – 96 </a:t>
            </a:r>
            <a:r>
              <a:rPr lang="ru-RU" b="1" dirty="0" err="1" smtClean="0">
                <a:solidFill>
                  <a:srgbClr val="0070C0"/>
                </a:solidFill>
                <a:latin typeface="Times New Roman" pitchFamily="18" charset="0"/>
                <a:cs typeface="Times New Roman" pitchFamily="18" charset="0"/>
              </a:rPr>
              <a:t>с.:ил</a:t>
            </a:r>
            <a:r>
              <a:rPr lang="ru-RU" b="1" dirty="0" smtClean="0">
                <a:solidFill>
                  <a:srgbClr val="0070C0"/>
                </a:solidFill>
                <a:latin typeface="Times New Roman" pitchFamily="18" charset="0"/>
                <a:cs typeface="Times New Roman" pitchFamily="18" charset="0"/>
              </a:rPr>
              <a:t>.</a:t>
            </a:r>
          </a:p>
        </p:txBody>
      </p:sp>
      <p:sp>
        <p:nvSpPr>
          <p:cNvPr id="25" name="Прямоугольник 24"/>
          <p:cNvSpPr/>
          <p:nvPr/>
        </p:nvSpPr>
        <p:spPr>
          <a:xfrm>
            <a:off x="2051720" y="1484784"/>
            <a:ext cx="4608512" cy="1477328"/>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Уильямс, Л., Адамс, У. </a:t>
            </a:r>
            <a:r>
              <a:rPr lang="ru-RU" b="1" u="sng" dirty="0" err="1" smtClean="0">
                <a:solidFill>
                  <a:srgbClr val="0070C0"/>
                </a:solidFill>
                <a:latin typeface="Times New Roman" pitchFamily="18" charset="0"/>
                <a:cs typeface="Times New Roman" pitchFamily="18" charset="0"/>
              </a:rPr>
              <a:t>Нанотехнологии</a:t>
            </a:r>
            <a:r>
              <a:rPr lang="ru-RU" b="1" u="sng" dirty="0" smtClean="0">
                <a:solidFill>
                  <a:srgbClr val="0070C0"/>
                </a:solidFill>
                <a:latin typeface="Times New Roman" pitchFamily="18" charset="0"/>
                <a:cs typeface="Times New Roman" pitchFamily="18" charset="0"/>
              </a:rPr>
              <a:t> без тайн</a:t>
            </a:r>
            <a:r>
              <a:rPr lang="ru-RU" b="1" dirty="0" smtClean="0">
                <a:solidFill>
                  <a:srgbClr val="0070C0"/>
                </a:solidFill>
                <a:latin typeface="Times New Roman" pitchFamily="18" charset="0"/>
                <a:cs typeface="Times New Roman" pitchFamily="18" charset="0"/>
              </a:rPr>
              <a:t>: Путеводитель. </a:t>
            </a:r>
            <a:r>
              <a:rPr lang="en-US" b="1" dirty="0" smtClean="0">
                <a:solidFill>
                  <a:srgbClr val="0070C0"/>
                </a:solidFill>
                <a:latin typeface="Times New Roman" pitchFamily="18" charset="0"/>
                <a:cs typeface="Times New Roman" pitchFamily="18" charset="0"/>
              </a:rPr>
              <a:t>[</a:t>
            </a:r>
            <a:r>
              <a:rPr lang="ru-RU" b="1" dirty="0" smtClean="0">
                <a:solidFill>
                  <a:srgbClr val="0070C0"/>
                </a:solidFill>
                <a:latin typeface="Times New Roman" pitchFamily="18" charset="0"/>
                <a:cs typeface="Times New Roman" pitchFamily="18" charset="0"/>
              </a:rPr>
              <a:t>Пер. с англ.Ю.Г. Гордиенко</a:t>
            </a:r>
            <a:r>
              <a:rPr lang="en-US" b="1" dirty="0" smtClean="0">
                <a:solidFill>
                  <a:srgbClr val="0070C0"/>
                </a:solidFill>
                <a:latin typeface="Times New Roman" pitchFamily="18" charset="0"/>
                <a:cs typeface="Times New Roman" pitchFamily="18" charset="0"/>
              </a:rPr>
              <a:t>]</a:t>
            </a:r>
            <a:r>
              <a:rPr lang="ru-RU" b="1" dirty="0" smtClean="0">
                <a:solidFill>
                  <a:srgbClr val="0070C0"/>
                </a:solidFill>
                <a:latin typeface="Times New Roman" pitchFamily="18" charset="0"/>
                <a:cs typeface="Times New Roman" pitchFamily="18" charset="0"/>
              </a:rPr>
              <a:t>/ Л. Уильямс, У. Адамс У. -  Москва: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2009. 368 с.: ил. – (Без тайн). </a:t>
            </a:r>
            <a:endParaRPr lang="ru-RU" b="1" dirty="0">
              <a:solidFill>
                <a:srgbClr val="0070C0"/>
              </a:solidFill>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3573016"/>
            <a:ext cx="6172200" cy="2801906"/>
          </a:xfrm>
        </p:spPr>
        <p:txBody>
          <a:bodyPr>
            <a:noAutofit/>
          </a:bodyPr>
          <a:lstStyle/>
          <a:p>
            <a:pPr algn="just"/>
            <a:r>
              <a:rPr lang="ru-RU" dirty="0" smtClean="0">
                <a:solidFill>
                  <a:schemeClr val="tx1"/>
                </a:solidFill>
                <a:latin typeface="Times New Roman" pitchFamily="18" charset="0"/>
                <a:cs typeface="Times New Roman" pitchFamily="18" charset="0"/>
              </a:rPr>
              <a:t>Профессор </a:t>
            </a:r>
            <a:r>
              <a:rPr lang="ru-RU" dirty="0" err="1" smtClean="0">
                <a:solidFill>
                  <a:schemeClr val="tx1"/>
                </a:solidFill>
                <a:latin typeface="Times New Roman" pitchFamily="18" charset="0"/>
                <a:cs typeface="Times New Roman" pitchFamily="18" charset="0"/>
              </a:rPr>
              <a:t>Знайкин</a:t>
            </a:r>
            <a:r>
              <a:rPr lang="ru-RU" dirty="0" smtClean="0">
                <a:solidFill>
                  <a:schemeClr val="tx1"/>
                </a:solidFill>
                <a:latin typeface="Times New Roman" pitchFamily="18" charset="0"/>
                <a:cs typeface="Times New Roman" pitchFamily="18" charset="0"/>
              </a:rPr>
              <a:t> приглашает будущих учёных в увлекательное путешествие по миру точных наук: математики, химии и физики. «Альбомы профессора </a:t>
            </a:r>
            <a:r>
              <a:rPr lang="ru-RU" dirty="0" err="1" smtClean="0">
                <a:solidFill>
                  <a:schemeClr val="tx1"/>
                </a:solidFill>
                <a:latin typeface="Times New Roman" pitchFamily="18" charset="0"/>
                <a:cs typeface="Times New Roman" pitchFamily="18" charset="0"/>
              </a:rPr>
              <a:t>Знайкина</a:t>
            </a:r>
            <a:r>
              <a:rPr lang="ru-RU" dirty="0" smtClean="0">
                <a:solidFill>
                  <a:schemeClr val="tx1"/>
                </a:solidFill>
                <a:latin typeface="Times New Roman" pitchFamily="18" charset="0"/>
                <a:cs typeface="Times New Roman" pitchFamily="18" charset="0"/>
              </a:rPr>
              <a:t>» сделаны как личный дневник учёного. В них собраны мини-вырезки из научных статей, размышления, карты, эскизы, фотографии и заметки. Каждый разворот содержит краткую, но достаточно подробную информацию по заданной теме, а дружеский стиль автора делает самые сложные знания понятными любому школьнику. Скучать уж точно не придётся! </a:t>
            </a:r>
          </a:p>
        </p:txBody>
      </p:sp>
      <p:pic>
        <p:nvPicPr>
          <p:cNvPr id="2050" name="Picture 2" descr="C:\Users\Ирина\Pictures\6719184-1.jpg"/>
          <p:cNvPicPr>
            <a:picLocks noChangeAspect="1" noChangeArrowheads="1"/>
          </p:cNvPicPr>
          <p:nvPr/>
        </p:nvPicPr>
        <p:blipFill>
          <a:blip r:embed="rId2" cstate="print"/>
          <a:srcRect t="8790" b="7705"/>
          <a:stretch>
            <a:fillRect/>
          </a:stretch>
        </p:blipFill>
        <p:spPr bwMode="auto">
          <a:xfrm>
            <a:off x="1691680" y="404664"/>
            <a:ext cx="2006377" cy="2736304"/>
          </a:xfrm>
          <a:prstGeom prst="rect">
            <a:avLst/>
          </a:prstGeom>
          <a:noFill/>
        </p:spPr>
      </p:pic>
      <p:sp>
        <p:nvSpPr>
          <p:cNvPr id="7" name="Прямоугольник 6"/>
          <p:cNvSpPr/>
          <p:nvPr/>
        </p:nvSpPr>
        <p:spPr>
          <a:xfrm>
            <a:off x="3851920" y="980728"/>
            <a:ext cx="4248472"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Физика, Химия и Математика. </a:t>
            </a:r>
            <a:r>
              <a:rPr lang="ru-RU" b="1" dirty="0" smtClean="0">
                <a:solidFill>
                  <a:srgbClr val="0070C0"/>
                </a:solidFill>
                <a:latin typeface="Times New Roman" pitchFamily="18" charset="0"/>
                <a:cs typeface="Times New Roman" pitchFamily="18" charset="0"/>
              </a:rPr>
              <a:t>Нескучная наука. – Санкт-Петербург: Питер, 2019. – 64с.6ил. – (Вы и ваш ребенок)</a:t>
            </a:r>
          </a:p>
        </p:txBody>
      </p:sp>
      <p:pic>
        <p:nvPicPr>
          <p:cNvPr id="7170" name="Picture 2" descr="C:\Users\Ирина\Pictures\iP84MXGGE.jpg"/>
          <p:cNvPicPr>
            <a:picLocks noChangeAspect="1" noChangeArrowheads="1"/>
          </p:cNvPicPr>
          <p:nvPr/>
        </p:nvPicPr>
        <p:blipFill>
          <a:blip r:embed="rId3" cstate="print"/>
          <a:srcRect/>
          <a:stretch>
            <a:fillRect/>
          </a:stretch>
        </p:blipFill>
        <p:spPr bwMode="auto">
          <a:xfrm>
            <a:off x="6300192" y="2132856"/>
            <a:ext cx="1584176" cy="1368152"/>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Ирина\Pictures\Первые-шаги-в-науку.jpg"/>
          <p:cNvPicPr>
            <a:picLocks noChangeAspect="1" noChangeArrowheads="1"/>
          </p:cNvPicPr>
          <p:nvPr/>
        </p:nvPicPr>
        <p:blipFill>
          <a:blip r:embed="rId2" cstate="print"/>
          <a:srcRect/>
          <a:stretch>
            <a:fillRect/>
          </a:stretch>
        </p:blipFill>
        <p:spPr bwMode="auto">
          <a:xfrm>
            <a:off x="2411760" y="0"/>
            <a:ext cx="5184576" cy="2996952"/>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2267744" y="2492896"/>
            <a:ext cx="6480720" cy="3693319"/>
          </a:xfrm>
          <a:prstGeom prst="rect">
            <a:avLst/>
          </a:prstGeom>
        </p:spPr>
        <p:txBody>
          <a:bodyPr wrap="square">
            <a:spAutoFit/>
          </a:bodyPr>
          <a:lstStyle/>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В русском языке есть слово-вопрос: «Почему?». </a:t>
            </a:r>
          </a:p>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С него пробуждается интерес к науке, начинается любое открытие.</a:t>
            </a:r>
          </a:p>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Если человек захочет узнать о смене времен года, дня и ночи, возрасте дерева или рыбы, захочет понять такие природные явления, как листопад или снегопад, он обязательно задаст вопрос: «Почему?». </a:t>
            </a:r>
          </a:p>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Всякая наука начинается и всякий ученый рождается с простого «почему?».</a:t>
            </a:r>
            <a:endParaRPr lang="ru-RU" b="1" dirty="0" smtClean="0">
              <a:solidFill>
                <a:srgbClr val="0070C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b="1" dirty="0" smtClean="0">
                <a:solidFill>
                  <a:srgbClr val="0070C0"/>
                </a:solidFill>
                <a:latin typeface="Times New Roman" pitchFamily="18" charset="0"/>
                <a:ea typeface="Calibri" pitchFamily="34" charset="0"/>
                <a:cs typeface="Times New Roman" pitchFamily="18" charset="0"/>
              </a:rPr>
              <a:t>Развитию науки в нашей стране уделяется огромное внимание. Прежде всего, благодаря постоянной поддержке президента РФ В.В.Путина. </a:t>
            </a:r>
          </a:p>
          <a:p>
            <a:pPr algn="just" eaLnBrk="0" hangingPunct="0"/>
            <a:r>
              <a:rPr lang="ru-RU" b="1" dirty="0" smtClean="0">
                <a:solidFill>
                  <a:srgbClr val="0070C0"/>
                </a:solidFill>
                <a:latin typeface="Times New Roman" pitchFamily="18" charset="0"/>
                <a:cs typeface="Times New Roman" pitchFamily="18" charset="0"/>
              </a:rPr>
              <a:t>2021 год в России объявлен Годом науки и технологий.</a:t>
            </a: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915816" y="2780928"/>
            <a:ext cx="3744416" cy="1152128"/>
          </a:xfrm>
        </p:spPr>
        <p:txBody>
          <a:bodyPr>
            <a:normAutofit/>
          </a:bodyPr>
          <a:lstStyle/>
          <a:p>
            <a:r>
              <a:rPr lang="ru-RU" u="sng" dirty="0" smtClean="0">
                <a:solidFill>
                  <a:srgbClr val="0070C0"/>
                </a:solidFill>
                <a:latin typeface="Times New Roman" pitchFamily="18" charset="0"/>
                <a:cs typeface="Times New Roman" pitchFamily="18" charset="0"/>
              </a:rPr>
              <a:t>Роботы. </a:t>
            </a:r>
            <a:r>
              <a:rPr lang="ru-RU" dirty="0" smtClean="0">
                <a:solidFill>
                  <a:srgbClr val="0070C0"/>
                </a:solidFill>
                <a:latin typeface="Times New Roman" pitchFamily="18" charset="0"/>
                <a:cs typeface="Times New Roman" pitchFamily="18" charset="0"/>
              </a:rPr>
              <a:t>– Москва: СИМБАТ, 2019. – 49 с.: ил. – (Энциклопедия с развивающими заданиями</a:t>
            </a:r>
            <a:r>
              <a:rPr lang="ru-RU" dirty="0" smtClean="0"/>
              <a:t>)</a:t>
            </a:r>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2" name="Прямоугольник 11"/>
          <p:cNvSpPr/>
          <p:nvPr/>
        </p:nvSpPr>
        <p:spPr>
          <a:xfrm>
            <a:off x="2339752" y="1340768"/>
            <a:ext cx="4608512" cy="923330"/>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a:p>
        </p:txBody>
      </p:sp>
      <p:pic>
        <p:nvPicPr>
          <p:cNvPr id="2050" name="Picture 2" descr="C:\Users\Ирина\Pictures\2757256_detail.jpg"/>
          <p:cNvPicPr>
            <a:picLocks noChangeAspect="1" noChangeArrowheads="1"/>
          </p:cNvPicPr>
          <p:nvPr/>
        </p:nvPicPr>
        <p:blipFill>
          <a:blip r:embed="rId2" cstate="print"/>
          <a:srcRect/>
          <a:stretch>
            <a:fillRect/>
          </a:stretch>
        </p:blipFill>
        <p:spPr bwMode="auto">
          <a:xfrm>
            <a:off x="6660232" y="1556792"/>
            <a:ext cx="1956207" cy="2536899"/>
          </a:xfrm>
          <a:prstGeom prst="rect">
            <a:avLst/>
          </a:prstGeom>
          <a:noFill/>
        </p:spPr>
      </p:pic>
      <p:sp>
        <p:nvSpPr>
          <p:cNvPr id="15" name="Прямоугольник 14"/>
          <p:cNvSpPr/>
          <p:nvPr/>
        </p:nvSpPr>
        <p:spPr>
          <a:xfrm>
            <a:off x="3923928" y="548680"/>
            <a:ext cx="4734272" cy="923330"/>
          </a:xfrm>
          <a:prstGeom prst="rect">
            <a:avLst/>
          </a:prstGeom>
        </p:spPr>
        <p:txBody>
          <a:bodyPr wrap="square">
            <a:spAutoFit/>
          </a:bodyPr>
          <a:lstStyle/>
          <a:p>
            <a:r>
              <a:rPr lang="ru-RU" b="1" u="sng" dirty="0" smtClean="0">
                <a:solidFill>
                  <a:srgbClr val="0070C0"/>
                </a:solidFill>
              </a:rPr>
              <a:t>Не счесть у робота профессий</a:t>
            </a:r>
            <a:r>
              <a:rPr lang="ru-RU" b="1" dirty="0" smtClean="0">
                <a:solidFill>
                  <a:srgbClr val="0070C0"/>
                </a:solidFill>
              </a:rPr>
              <a:t>. - Москва: Мир, 1987. - 181 с.: ил. - (Библиотечная серия)</a:t>
            </a:r>
            <a:endParaRPr lang="ru-RU" b="1" dirty="0">
              <a:solidFill>
                <a:srgbClr val="0070C0"/>
              </a:solidFill>
            </a:endParaRPr>
          </a:p>
        </p:txBody>
      </p:sp>
      <p:pic>
        <p:nvPicPr>
          <p:cNvPr id="2051" name="Picture 3" descr="C:\Users\Ирина\Downloads\000000.jpg"/>
          <p:cNvPicPr>
            <a:picLocks noChangeAspect="1" noChangeArrowheads="1"/>
          </p:cNvPicPr>
          <p:nvPr/>
        </p:nvPicPr>
        <p:blipFill>
          <a:blip r:embed="rId3" cstate="print"/>
          <a:srcRect/>
          <a:stretch>
            <a:fillRect/>
          </a:stretch>
        </p:blipFill>
        <p:spPr bwMode="auto">
          <a:xfrm>
            <a:off x="1403648" y="116632"/>
            <a:ext cx="2097478" cy="2708920"/>
          </a:xfrm>
          <a:prstGeom prst="rect">
            <a:avLst/>
          </a:prstGeom>
          <a:noFill/>
        </p:spPr>
      </p:pic>
      <p:sp>
        <p:nvSpPr>
          <p:cNvPr id="17" name="Прямоугольник 16"/>
          <p:cNvSpPr/>
          <p:nvPr/>
        </p:nvSpPr>
        <p:spPr>
          <a:xfrm>
            <a:off x="2286000" y="4149080"/>
            <a:ext cx="5814392" cy="2031325"/>
          </a:xfrm>
          <a:prstGeom prst="rect">
            <a:avLst/>
          </a:prstGeom>
        </p:spPr>
        <p:txBody>
          <a:bodyPr wrap="square">
            <a:spAutoFit/>
          </a:bodyPr>
          <a:lstStyle/>
          <a:p>
            <a:pPr algn="just"/>
            <a:r>
              <a:rPr lang="ru-RU" b="1" dirty="0" smtClean="0">
                <a:latin typeface="Times New Roman" pitchFamily="18" charset="0"/>
                <a:cs typeface="Times New Roman" pitchFamily="18" charset="0"/>
              </a:rPr>
              <a:t>Яркая и красочная энциклопедия «Роботы» из серии «100 Фактов» расскажет о роботах, истории их создания и невероятных перспективах этих умных машин. Специально подобранные иллюстрации и актуальные факты о мире </a:t>
            </a:r>
            <a:r>
              <a:rPr lang="ru-RU" b="1" dirty="0" err="1" smtClean="0">
                <a:latin typeface="Times New Roman" pitchFamily="18" charset="0"/>
                <a:cs typeface="Times New Roman" pitchFamily="18" charset="0"/>
              </a:rPr>
              <a:t>роботехники</a:t>
            </a:r>
            <a:r>
              <a:rPr lang="ru-RU" b="1" dirty="0" smtClean="0">
                <a:latin typeface="Times New Roman" pitchFamily="18" charset="0"/>
                <a:cs typeface="Times New Roman" pitchFamily="18" charset="0"/>
              </a:rPr>
              <a:t> сразу увлекут ребёнка и помогут ему быстро, эффективно и с удовольствием усвоить новую информацию.</a:t>
            </a:r>
            <a:endParaRPr lang="ru-RU" b="1" dirty="0">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9218" name="Picture 2" descr="C:\Users\Ирина\Pictures\2.jpg"/>
          <p:cNvPicPr>
            <a:picLocks noGrp="1" noChangeAspect="1" noChangeArrowheads="1"/>
          </p:cNvPicPr>
          <p:nvPr>
            <p:ph sz="quarter" idx="1"/>
          </p:nvPr>
        </p:nvPicPr>
        <p:blipFill>
          <a:blip r:embed="rId2" cstate="print"/>
          <a:srcRect b="6329"/>
          <a:stretch>
            <a:fillRect/>
          </a:stretch>
        </p:blipFill>
        <p:spPr bwMode="auto">
          <a:xfrm>
            <a:off x="395536" y="332656"/>
            <a:ext cx="8064896" cy="3005691"/>
          </a:xfrm>
          <a:prstGeom prst="rect">
            <a:avLst/>
          </a:prstGeom>
          <a:noFill/>
        </p:spPr>
      </p:pic>
      <p:sp>
        <p:nvSpPr>
          <p:cNvPr id="4" name="Прямоугольник 3"/>
          <p:cNvSpPr/>
          <p:nvPr/>
        </p:nvSpPr>
        <p:spPr>
          <a:xfrm>
            <a:off x="4355976" y="3861048"/>
            <a:ext cx="3888432" cy="2308324"/>
          </a:xfrm>
          <a:prstGeom prst="rect">
            <a:avLst/>
          </a:prstGeom>
        </p:spPr>
        <p:txBody>
          <a:bodyPr wrap="square">
            <a:spAutoFit/>
          </a:bodyPr>
          <a:lstStyle/>
          <a:p>
            <a:pPr algn="just"/>
            <a:r>
              <a:rPr lang="ru-RU" b="1" dirty="0" smtClean="0">
                <a:latin typeface="Times New Roman" pitchFamily="18" charset="0"/>
                <a:cs typeface="Times New Roman" pitchFamily="18" charset="0"/>
              </a:rPr>
              <a:t>Увлекательные и познавательные опыты вы можете провести, используя простые и подручные средства. Не беспокойтесь, если вы не любили химию или физику. Эти развивающие эксперименты очень просты, но интересны.</a:t>
            </a:r>
          </a:p>
          <a:p>
            <a:endParaRPr lang="ru-RU" dirty="0"/>
          </a:p>
        </p:txBody>
      </p:sp>
      <p:sp>
        <p:nvSpPr>
          <p:cNvPr id="5" name="Прямоугольник 4"/>
          <p:cNvSpPr/>
          <p:nvPr/>
        </p:nvSpPr>
        <p:spPr>
          <a:xfrm>
            <a:off x="2286000" y="1997839"/>
            <a:ext cx="4572000" cy="1754326"/>
          </a:xfrm>
          <a:prstGeom prst="rect">
            <a:avLst/>
          </a:prstGeom>
        </p:spPr>
        <p:txBody>
          <a:bodyPr>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p:txBody>
      </p:sp>
      <p:pic>
        <p:nvPicPr>
          <p:cNvPr id="5122" name="Picture 2" descr="C:\Users\Ирина\Pictures\img1_90.jpg"/>
          <p:cNvPicPr>
            <a:picLocks noChangeAspect="1" noChangeArrowheads="1"/>
          </p:cNvPicPr>
          <p:nvPr/>
        </p:nvPicPr>
        <p:blipFill>
          <a:blip r:embed="rId3" cstate="print"/>
          <a:srcRect/>
          <a:stretch>
            <a:fillRect/>
          </a:stretch>
        </p:blipFill>
        <p:spPr bwMode="auto">
          <a:xfrm>
            <a:off x="395536" y="3573016"/>
            <a:ext cx="3600400" cy="2880320"/>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900" decel="100000" fill="hold"/>
                                        <p:tgtEl>
                                          <p:spTgt spid="512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852936"/>
            <a:ext cx="4950296" cy="1008112"/>
          </a:xfrm>
        </p:spPr>
        <p:txBody>
          <a:bodyPr>
            <a:normAutofit/>
          </a:bodyPr>
          <a:lstStyle/>
          <a:p>
            <a:r>
              <a:rPr lang="ru-RU" sz="1800" u="sng" dirty="0" err="1" smtClean="0">
                <a:solidFill>
                  <a:srgbClr val="0070C0"/>
                </a:solidFill>
                <a:latin typeface="Times New Roman" pitchFamily="18" charset="0"/>
                <a:cs typeface="Times New Roman" pitchFamily="18" charset="0"/>
              </a:rPr>
              <a:t>Робсон</a:t>
            </a:r>
            <a:r>
              <a:rPr lang="ru-RU" sz="1800" u="sng" dirty="0" smtClean="0">
                <a:solidFill>
                  <a:srgbClr val="0070C0"/>
                </a:solidFill>
                <a:latin typeface="Times New Roman" pitchFamily="18" charset="0"/>
                <a:cs typeface="Times New Roman" pitchFamily="18" charset="0"/>
              </a:rPr>
              <a:t>, П. География в занимательных экспериментах/ </a:t>
            </a:r>
            <a:r>
              <a:rPr lang="ru-RU" sz="1800" dirty="0" err="1" smtClean="0">
                <a:solidFill>
                  <a:srgbClr val="0070C0"/>
                </a:solidFill>
                <a:latin typeface="Times New Roman" pitchFamily="18" charset="0"/>
                <a:cs typeface="Times New Roman" pitchFamily="18" charset="0"/>
              </a:rPr>
              <a:t>Пэм</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Робсон</a:t>
            </a:r>
            <a:r>
              <a:rPr lang="ru-RU" sz="1800" dirty="0" smtClean="0">
                <a:solidFill>
                  <a:srgbClr val="0070C0"/>
                </a:solidFill>
                <a:latin typeface="Times New Roman" pitchFamily="18" charset="0"/>
                <a:cs typeface="Times New Roman" pitchFamily="18" charset="0"/>
              </a:rPr>
              <a:t>. - Москва: РОСМЭН-ПРЭСС, 2006. – 160 </a:t>
            </a:r>
            <a:r>
              <a:rPr lang="ru-RU" sz="1800" dirty="0" err="1" smtClean="0">
                <a:solidFill>
                  <a:srgbClr val="0070C0"/>
                </a:solidFill>
                <a:latin typeface="Times New Roman" pitchFamily="18" charset="0"/>
                <a:cs typeface="Times New Roman" pitchFamily="18" charset="0"/>
              </a:rPr>
              <a:t>с.:ил</a:t>
            </a:r>
            <a:endParaRPr lang="ru-RU" sz="1800" dirty="0">
              <a:solidFill>
                <a:srgbClr val="0070C0"/>
              </a:solidFill>
              <a:latin typeface="Times New Roman" pitchFamily="18" charset="0"/>
              <a:cs typeface="Times New Roman" pitchFamily="18" charset="0"/>
            </a:endParaRPr>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3645024"/>
            <a:ext cx="6172200" cy="504056"/>
          </a:xfrm>
        </p:spPr>
        <p:txBody>
          <a:bodyPr>
            <a:normAutofit fontScale="85000" lnSpcReduction="10000"/>
          </a:bodyPr>
          <a:lstStyle/>
          <a:p>
            <a:r>
              <a:rPr lang="ru-RU" dirty="0" smtClean="0"/>
              <a:t/>
            </a:r>
            <a:br>
              <a:rPr lang="ru-RU" dirty="0" smtClean="0"/>
            </a:br>
            <a:r>
              <a:rPr lang="ru-RU" dirty="0" smtClean="0"/>
              <a:t>,</a:t>
            </a:r>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5" name="Прямоугольник 14"/>
          <p:cNvSpPr/>
          <p:nvPr/>
        </p:nvSpPr>
        <p:spPr>
          <a:xfrm>
            <a:off x="3563888" y="1340768"/>
            <a:ext cx="4680520" cy="1754326"/>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Ольгин, О. Давайте </a:t>
            </a:r>
            <a:r>
              <a:rPr lang="ru-RU" b="1" u="sng" dirty="0" err="1" smtClean="0">
                <a:solidFill>
                  <a:srgbClr val="0070C0"/>
                </a:solidFill>
                <a:latin typeface="Times New Roman" pitchFamily="18" charset="0"/>
                <a:cs typeface="Times New Roman" pitchFamily="18" charset="0"/>
              </a:rPr>
              <a:t>похимичим</a:t>
            </a:r>
            <a:r>
              <a:rPr lang="ru-RU" b="1" u="sng" dirty="0" smtClean="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Занимательные опыты по химии / О. М. Ольгин ; </a:t>
            </a:r>
            <a:r>
              <a:rPr lang="ru-RU" b="1" dirty="0" err="1" smtClean="0">
                <a:solidFill>
                  <a:srgbClr val="0070C0"/>
                </a:solidFill>
                <a:latin typeface="Times New Roman" pitchFamily="18" charset="0"/>
                <a:cs typeface="Times New Roman" pitchFamily="18" charset="0"/>
              </a:rPr>
              <a:t>худож</a:t>
            </a:r>
            <a:r>
              <a:rPr lang="ru-RU" b="1" dirty="0" smtClean="0">
                <a:solidFill>
                  <a:srgbClr val="0070C0"/>
                </a:solidFill>
                <a:latin typeface="Times New Roman" pitchFamily="18" charset="0"/>
                <a:cs typeface="Times New Roman" pitchFamily="18" charset="0"/>
              </a:rPr>
              <a:t>. Е. Андреева. - Москва : Детская литература, 2001. - 175 с. : ил. - ("Знай и умей").</a:t>
            </a:r>
          </a:p>
          <a:p>
            <a:endParaRPr lang="ru-RU" dirty="0"/>
          </a:p>
        </p:txBody>
      </p:sp>
      <p:pic>
        <p:nvPicPr>
          <p:cNvPr id="25602" name="Picture 2" descr="C:\Users\Ирина\Pictures\Bolyshaya-kniga-eksperimentov.jpg"/>
          <p:cNvPicPr>
            <a:picLocks noChangeAspect="1" noChangeArrowheads="1"/>
          </p:cNvPicPr>
          <p:nvPr/>
        </p:nvPicPr>
        <p:blipFill>
          <a:blip r:embed="rId2" cstate="print"/>
          <a:srcRect/>
          <a:stretch>
            <a:fillRect/>
          </a:stretch>
        </p:blipFill>
        <p:spPr bwMode="auto">
          <a:xfrm>
            <a:off x="539552" y="260648"/>
            <a:ext cx="1875012" cy="2664296"/>
          </a:xfrm>
          <a:prstGeom prst="rect">
            <a:avLst/>
          </a:prstGeom>
          <a:noFill/>
        </p:spPr>
      </p:pic>
      <p:pic>
        <p:nvPicPr>
          <p:cNvPr id="25603" name="Picture 3" descr="C:\Users\Ирина\Pictures\cover-1200x800.jpg"/>
          <p:cNvPicPr>
            <a:picLocks noChangeAspect="1" noChangeArrowheads="1"/>
          </p:cNvPicPr>
          <p:nvPr/>
        </p:nvPicPr>
        <p:blipFill>
          <a:blip r:embed="rId3" cstate="print"/>
          <a:srcRect l="25532" r="25532"/>
          <a:stretch>
            <a:fillRect/>
          </a:stretch>
        </p:blipFill>
        <p:spPr bwMode="auto">
          <a:xfrm>
            <a:off x="2339752" y="4005064"/>
            <a:ext cx="1928464" cy="2520280"/>
          </a:xfrm>
          <a:prstGeom prst="rect">
            <a:avLst/>
          </a:prstGeom>
          <a:noFill/>
        </p:spPr>
      </p:pic>
      <p:sp>
        <p:nvSpPr>
          <p:cNvPr id="16" name="Прямоугольник 15"/>
          <p:cNvSpPr/>
          <p:nvPr/>
        </p:nvSpPr>
        <p:spPr>
          <a:xfrm>
            <a:off x="2555776" y="404665"/>
            <a:ext cx="4176464" cy="923330"/>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Большая книга экспериментов. </a:t>
            </a:r>
            <a:r>
              <a:rPr lang="ru-RU" b="1" dirty="0" smtClean="0">
                <a:solidFill>
                  <a:srgbClr val="0070C0"/>
                </a:solidFill>
                <a:latin typeface="Times New Roman" pitchFamily="18" charset="0"/>
                <a:cs typeface="Times New Roman" pitchFamily="18" charset="0"/>
              </a:rPr>
              <a:t>– Москва: 2011. – 128с: ил.</a:t>
            </a:r>
          </a:p>
          <a:p>
            <a:endParaRPr lang="ru-RU" b="1" dirty="0" smtClean="0"/>
          </a:p>
        </p:txBody>
      </p:sp>
      <p:pic>
        <p:nvPicPr>
          <p:cNvPr id="25604" name="Picture 4" descr="C:\Users\Ирина\Pictures\cover.jpg"/>
          <p:cNvPicPr>
            <a:picLocks noChangeAspect="1" noChangeArrowheads="1"/>
          </p:cNvPicPr>
          <p:nvPr/>
        </p:nvPicPr>
        <p:blipFill>
          <a:blip r:embed="rId4" cstate="print"/>
          <a:srcRect/>
          <a:stretch>
            <a:fillRect/>
          </a:stretch>
        </p:blipFill>
        <p:spPr bwMode="auto">
          <a:xfrm>
            <a:off x="7380312" y="260648"/>
            <a:ext cx="1303529" cy="1656184"/>
          </a:xfrm>
          <a:prstGeom prst="rect">
            <a:avLst/>
          </a:prstGeom>
          <a:noFill/>
        </p:spPr>
      </p:pic>
      <p:pic>
        <p:nvPicPr>
          <p:cNvPr id="2050" name="Picture 2" descr="C:\Users\Ирина\Pictures\nB3KrBQJqOg-228x300.jpg"/>
          <p:cNvPicPr>
            <a:picLocks noChangeAspect="1" noChangeArrowheads="1"/>
          </p:cNvPicPr>
          <p:nvPr/>
        </p:nvPicPr>
        <p:blipFill>
          <a:blip r:embed="rId5" cstate="print"/>
          <a:srcRect/>
          <a:stretch>
            <a:fillRect/>
          </a:stretch>
        </p:blipFill>
        <p:spPr bwMode="auto">
          <a:xfrm>
            <a:off x="7380312" y="2564904"/>
            <a:ext cx="1502526" cy="1977008"/>
          </a:xfrm>
          <a:prstGeom prst="rect">
            <a:avLst/>
          </a:prstGeom>
          <a:noFill/>
        </p:spPr>
      </p:pic>
      <p:sp>
        <p:nvSpPr>
          <p:cNvPr id="17" name="Прямоугольник 16"/>
          <p:cNvSpPr/>
          <p:nvPr/>
        </p:nvSpPr>
        <p:spPr>
          <a:xfrm>
            <a:off x="4427984" y="4581128"/>
            <a:ext cx="4248472" cy="1754326"/>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Белько</a:t>
            </a:r>
            <a:r>
              <a:rPr lang="ru-RU" b="1" u="sng" dirty="0" smtClean="0">
                <a:solidFill>
                  <a:srgbClr val="0070C0"/>
                </a:solidFill>
                <a:latin typeface="Times New Roman" pitchFamily="18" charset="0"/>
                <a:cs typeface="Times New Roman" pitchFamily="18" charset="0"/>
              </a:rPr>
              <a:t>, Егор. Весёлые научные опыты для детей </a:t>
            </a:r>
            <a:r>
              <a:rPr lang="ru-RU" b="1" dirty="0" smtClean="0">
                <a:solidFill>
                  <a:srgbClr val="0070C0"/>
                </a:solidFill>
                <a:latin typeface="Times New Roman" pitchFamily="18" charset="0"/>
                <a:cs typeface="Times New Roman" pitchFamily="18" charset="0"/>
              </a:rPr>
              <a:t>[Текст] : 30 увлекательных экспериментов в домашних условиях:/ Егор </a:t>
            </a:r>
            <a:r>
              <a:rPr lang="ru-RU" b="1" dirty="0" err="1" smtClean="0">
                <a:solidFill>
                  <a:srgbClr val="0070C0"/>
                </a:solidFill>
                <a:latin typeface="Times New Roman" pitchFamily="18" charset="0"/>
                <a:cs typeface="Times New Roman" pitchFamily="18" charset="0"/>
              </a:rPr>
              <a:t>Белько</a:t>
            </a:r>
            <a:r>
              <a:rPr lang="ru-RU" b="1" dirty="0" smtClean="0">
                <a:solidFill>
                  <a:srgbClr val="0070C0"/>
                </a:solidFill>
                <a:latin typeface="Times New Roman" pitchFamily="18" charset="0"/>
                <a:cs typeface="Times New Roman" pitchFamily="18" charset="0"/>
              </a:rPr>
              <a:t>. - Санкт-Петербург [и др.]: Питер, 2015. - 62 с. :ил. - (Вы и ваш ребенок)</a:t>
            </a:r>
          </a:p>
        </p:txBody>
      </p:sp>
    </p:spTree>
  </p:cSld>
  <p:clrMapOvr>
    <a:masterClrMapping/>
  </p:clrMapOvr>
  <p:transition advClick="0" advTm="10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4941168"/>
            <a:ext cx="6462464" cy="1433754"/>
          </a:xfrm>
        </p:spPr>
        <p:txBody>
          <a:bodyPr>
            <a:noAutofit/>
          </a:bodyPr>
          <a:lstStyle/>
          <a:p>
            <a:pPr algn="just"/>
            <a:r>
              <a:rPr lang="ru-RU" dirty="0" smtClean="0">
                <a:solidFill>
                  <a:schemeClr val="tx1"/>
                </a:solidFill>
                <a:latin typeface="Times New Roman" pitchFamily="18" charset="0"/>
                <a:cs typeface="Times New Roman" pitchFamily="18" charset="0"/>
              </a:rPr>
              <a:t>В книгах популярной энциклопедии для детей издательство АСТ «Я познаю мир» в простой и увлекательной форме рассказывается о многих интересных и загадочных явлениях природы,  об открытиях и изобретениях, его роли в жизни людей.</a:t>
            </a:r>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2" name="Прямоугольник 11"/>
          <p:cNvSpPr/>
          <p:nvPr/>
        </p:nvSpPr>
        <p:spPr>
          <a:xfrm>
            <a:off x="2286000" y="1305342"/>
            <a:ext cx="4572000" cy="923330"/>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a:p>
        </p:txBody>
      </p:sp>
      <p:pic>
        <p:nvPicPr>
          <p:cNvPr id="11267" name="Picture 3" descr="C:\Users\Ирина\Downloads\ya-poznau-mir.jpg"/>
          <p:cNvPicPr>
            <a:picLocks noChangeAspect="1" noChangeArrowheads="1"/>
          </p:cNvPicPr>
          <p:nvPr/>
        </p:nvPicPr>
        <p:blipFill>
          <a:blip r:embed="rId2" cstate="print"/>
          <a:srcRect l="26510" r="26510"/>
          <a:stretch>
            <a:fillRect/>
          </a:stretch>
        </p:blipFill>
        <p:spPr bwMode="auto">
          <a:xfrm>
            <a:off x="3059832" y="332656"/>
            <a:ext cx="3888432" cy="4554483"/>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48680"/>
            <a:ext cx="6172200" cy="5826242"/>
          </a:xfrm>
        </p:spPr>
        <p:txBody>
          <a:bodyPr>
            <a:noAutofit/>
          </a:bodyPr>
          <a:lstStyle/>
          <a:p>
            <a:endParaRPr lang="ru-RU" dirty="0" smtClean="0">
              <a:solidFill>
                <a:schemeClr val="tx1"/>
              </a:solidFill>
              <a:latin typeface="Times New Roman" pitchFamily="18" charset="0"/>
              <a:cs typeface="Times New Roman" pitchFamily="18" charset="0"/>
            </a:endParaRPr>
          </a:p>
        </p:txBody>
      </p:sp>
      <p:pic>
        <p:nvPicPr>
          <p:cNvPr id="3074" name="Picture 2" descr="C:\Users\Ирина\Pictures\8.jpg"/>
          <p:cNvPicPr>
            <a:picLocks noChangeAspect="1" noChangeArrowheads="1"/>
          </p:cNvPicPr>
          <p:nvPr/>
        </p:nvPicPr>
        <p:blipFill>
          <a:blip r:embed="rId2" cstate="print"/>
          <a:srcRect/>
          <a:stretch>
            <a:fillRect/>
          </a:stretch>
        </p:blipFill>
        <p:spPr bwMode="auto">
          <a:xfrm>
            <a:off x="2339752" y="332656"/>
            <a:ext cx="6624736" cy="6264696"/>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Ирина\Pictures\Lit-Fair-Book-Ideas.jpg"/>
          <p:cNvPicPr>
            <a:picLocks noChangeAspect="1" noChangeArrowheads="1"/>
          </p:cNvPicPr>
          <p:nvPr/>
        </p:nvPicPr>
        <p:blipFill>
          <a:blip r:embed="rId2" cstate="print"/>
          <a:srcRect/>
          <a:stretch>
            <a:fillRect/>
          </a:stretch>
        </p:blipFill>
        <p:spPr bwMode="auto">
          <a:xfrm>
            <a:off x="2614971" y="4005064"/>
            <a:ext cx="5197389" cy="2736304"/>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1979712" y="548680"/>
            <a:ext cx="6912768" cy="5826242"/>
          </a:xfrm>
        </p:spPr>
        <p:txBody>
          <a:bodyPr>
            <a:noAutofit/>
          </a:bodyPr>
          <a:lstStyle/>
          <a:p>
            <a:r>
              <a:rPr lang="ru-RU" dirty="0" smtClean="0">
                <a:solidFill>
                  <a:schemeClr val="tx1"/>
                </a:solidFill>
                <a:latin typeface="Times New Roman" pitchFamily="18" charset="0"/>
                <a:cs typeface="Times New Roman" pitchFamily="18" charset="0"/>
              </a:rPr>
              <a:t>Представленные в этой выставке книги вы можете найти в Детской библиотеке.</a:t>
            </a:r>
          </a:p>
          <a:p>
            <a:r>
              <a:rPr lang="ru-RU" dirty="0" smtClean="0">
                <a:solidFill>
                  <a:schemeClr val="tx1"/>
                </a:solidFill>
                <a:latin typeface="Times New Roman" pitchFamily="18" charset="0"/>
                <a:cs typeface="Times New Roman" pitchFamily="18" charset="0"/>
              </a:rPr>
              <a:t> Наш адрес:</a:t>
            </a:r>
          </a:p>
          <a:p>
            <a:r>
              <a:rPr lang="ru-RU" dirty="0" smtClean="0">
                <a:solidFill>
                  <a:schemeClr val="tx1"/>
                </a:solidFill>
                <a:latin typeface="Times New Roman" pitchFamily="18" charset="0"/>
                <a:cs typeface="Times New Roman" pitchFamily="18" charset="0"/>
              </a:rPr>
              <a:t>Р.П. Чишмы</a:t>
            </a:r>
          </a:p>
          <a:p>
            <a:r>
              <a:rPr lang="ru-RU" dirty="0" smtClean="0">
                <a:solidFill>
                  <a:schemeClr val="tx1"/>
                </a:solidFill>
                <a:latin typeface="Times New Roman" pitchFamily="18" charset="0"/>
                <a:cs typeface="Times New Roman" pitchFamily="18" charset="0"/>
              </a:rPr>
              <a:t>Ул. Чернышевского, 13а</a:t>
            </a:r>
          </a:p>
          <a:p>
            <a:r>
              <a:rPr lang="ru-RU" dirty="0" smtClean="0">
                <a:solidFill>
                  <a:schemeClr val="tx1"/>
                </a:solidFill>
                <a:latin typeface="Times New Roman" pitchFamily="18" charset="0"/>
                <a:cs typeface="Times New Roman" pitchFamily="18" charset="0"/>
              </a:rPr>
              <a:t>Тел: 8(34797)2-29-18</a:t>
            </a:r>
          </a:p>
          <a:p>
            <a:r>
              <a:rPr lang="ru-RU" dirty="0" smtClean="0">
                <a:solidFill>
                  <a:schemeClr val="tx1"/>
                </a:solidFill>
                <a:latin typeface="Times New Roman" pitchFamily="18" charset="0"/>
                <a:cs typeface="Times New Roman" pitchFamily="18" charset="0"/>
              </a:rPr>
              <a:t>Сайт: ВК </a:t>
            </a:r>
            <a:r>
              <a:rPr lang="ru-RU" dirty="0" smtClean="0">
                <a:solidFill>
                  <a:schemeClr val="tx1"/>
                </a:solidFill>
                <a:latin typeface="Times New Roman" pitchFamily="18" charset="0"/>
                <a:cs typeface="Times New Roman" pitchFamily="18" charset="0"/>
                <a:hlinkClick r:id="rId3"/>
              </a:rPr>
              <a:t>https://vk.com/id609961998</a:t>
            </a:r>
            <a:r>
              <a:rPr lang="ru-RU" dirty="0" smtClean="0">
                <a:solidFill>
                  <a:schemeClr val="tx1"/>
                </a:solidFill>
                <a:latin typeface="Times New Roman" pitchFamily="18" charset="0"/>
                <a:cs typeface="Times New Roman" pitchFamily="18" charset="0"/>
              </a:rPr>
              <a:t>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Одноклассники </a:t>
            </a:r>
            <a:r>
              <a:rPr lang="ru-RU" dirty="0" smtClean="0">
                <a:solidFill>
                  <a:srgbClr val="0070C0"/>
                </a:solidFill>
                <a:latin typeface="Times New Roman" pitchFamily="18" charset="0"/>
                <a:cs typeface="Times New Roman" pitchFamily="18" charset="0"/>
                <a:hlinkClick r:id="rId4"/>
              </a:rPr>
              <a:t>https://ok.ru/group/53062382321854</a:t>
            </a:r>
            <a:endParaRPr lang="ru-RU" dirty="0" smtClean="0">
              <a:solidFill>
                <a:srgbClr val="0070C0"/>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p:txBody>
      </p:sp>
      <p:sp>
        <p:nvSpPr>
          <p:cNvPr id="9" name="Прямоугольник 8"/>
          <p:cNvSpPr/>
          <p:nvPr/>
        </p:nvSpPr>
        <p:spPr>
          <a:xfrm>
            <a:off x="2286000" y="3356993"/>
            <a:ext cx="4572000" cy="646331"/>
          </a:xfrm>
          <a:prstGeom prst="rect">
            <a:avLst/>
          </a:prstGeom>
        </p:spPr>
        <p:txBody>
          <a:bodyPr wrap="square">
            <a:spAutoFit/>
          </a:bodyPr>
          <a:lstStyle/>
          <a:p>
            <a:pPr algn="ctr">
              <a:buNone/>
            </a:pPr>
            <a:r>
              <a:rPr lang="ru-RU" b="1" dirty="0" smtClean="0">
                <a:latin typeface="Times New Roman" pitchFamily="18" charset="0"/>
                <a:cs typeface="Times New Roman" pitchFamily="18" charset="0"/>
              </a:rPr>
              <a:t>Ждём всех желающих посетить  виртуальную книжную  выставку.</a:t>
            </a:r>
            <a:endParaRPr lang="ru-RU" b="1"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12"/>
                                        </p:tgtEl>
                                        <p:attrNameLst>
                                          <p:attrName>style.color</p:attrName>
                                        </p:attrNameLst>
                                      </p:cBhvr>
                                      <p:to>
                                        <a:schemeClr val="accent2"/>
                                      </p:to>
                                    </p:animClr>
                                    <p:animClr clrSpc="rgb">
                                      <p:cBhvr>
                                        <p:cTn id="7" dur="100" fill="hold"/>
                                        <p:tgtEl>
                                          <p:spTgt spid="12"/>
                                        </p:tgtEl>
                                        <p:attrNameLst>
                                          <p:attrName>fillcolor</p:attrName>
                                        </p:attrNameLst>
                                      </p:cBhvr>
                                      <p:to>
                                        <a:schemeClr val="accent2"/>
                                      </p:to>
                                    </p:animClr>
                                    <p:set>
                                      <p:cBhvr>
                                        <p:cTn id="8" dur="100" fill="hold"/>
                                        <p:tgtEl>
                                          <p:spTgt spid="12"/>
                                        </p:tgtEl>
                                        <p:attrNameLst>
                                          <p:attrName>fill.type</p:attrName>
                                        </p:attrNameLst>
                                      </p:cBhvr>
                                      <p:to>
                                        <p:strVal val="solid"/>
                                      </p:to>
                                    </p:set>
                                    <p:set>
                                      <p:cBhvr>
                                        <p:cTn id="9" dur="100" fill="hold"/>
                                        <p:tgtEl>
                                          <p:spTgt spid="12"/>
                                        </p:tgtEl>
                                        <p:attrNameLst>
                                          <p:attrName>fill.on</p:attrName>
                                        </p:attrNameLst>
                                      </p:cBhvr>
                                      <p:to>
                                        <p:strVal val="true"/>
                                      </p:to>
                                    </p:se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pic>
        <p:nvPicPr>
          <p:cNvPr id="1027" name="Picture 3" descr="C:\Users\Ирина\Downloads\1.jpg"/>
          <p:cNvPicPr>
            <a:picLocks noChangeAspect="1" noChangeArrowheads="1"/>
          </p:cNvPicPr>
          <p:nvPr/>
        </p:nvPicPr>
        <p:blipFill>
          <a:blip r:embed="rId2" cstate="print"/>
          <a:srcRect/>
          <a:stretch>
            <a:fillRect/>
          </a:stretch>
        </p:blipFill>
        <p:spPr bwMode="auto">
          <a:xfrm>
            <a:off x="2339752" y="188640"/>
            <a:ext cx="6299795" cy="6299795"/>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7" name="Прямоугольник 6"/>
          <p:cNvSpPr/>
          <p:nvPr/>
        </p:nvSpPr>
        <p:spPr>
          <a:xfrm>
            <a:off x="2286000" y="2708920"/>
            <a:ext cx="6462464" cy="3416320"/>
          </a:xfrm>
          <a:prstGeom prst="rect">
            <a:avLst/>
          </a:prstGeom>
        </p:spPr>
        <p:txBody>
          <a:bodyPr wrap="square">
            <a:spAutoFit/>
          </a:bodyPr>
          <a:lstStyle/>
          <a:p>
            <a:pPr algn="just">
              <a:buNone/>
            </a:pPr>
            <a:r>
              <a:rPr lang="ru-RU" b="1" dirty="0" smtClean="0">
                <a:solidFill>
                  <a:srgbClr val="0070C0"/>
                </a:solidFill>
                <a:latin typeface="Times New Roman" pitchFamily="18" charset="0"/>
                <a:cs typeface="Times New Roman" pitchFamily="18" charset="0"/>
              </a:rPr>
              <a:t>На книжной выставке представлены  научно-популярные и познавательные книги по различным областям знаний: физики, химии, математики, биологии, астрономии, об открытиях и изобретениях.</a:t>
            </a:r>
          </a:p>
          <a:p>
            <a:pPr algn="just">
              <a:buNone/>
            </a:pPr>
            <a:r>
              <a:rPr lang="ru-RU" b="1" dirty="0" smtClean="0">
                <a:solidFill>
                  <a:srgbClr val="0070C0"/>
                </a:solidFill>
                <a:latin typeface="Times New Roman" pitchFamily="18" charset="0"/>
                <a:cs typeface="Times New Roman" pitchFamily="18" charset="0"/>
              </a:rPr>
              <a:t>Познакомившись  с этими книгами, вы поймете: наука – это не что-то скучное и доступное лишь академикам, а заставляет о многом задуматься и приносит настоящее интеллектуальное наслаждение и  затягивает в чудесный научный мир.</a:t>
            </a:r>
          </a:p>
          <a:p>
            <a:pPr algn="just">
              <a:buNone/>
            </a:pPr>
            <a:r>
              <a:rPr lang="ru-RU" b="1" dirty="0" smtClean="0">
                <a:solidFill>
                  <a:srgbClr val="0070C0"/>
                </a:solidFill>
                <a:latin typeface="Times New Roman" pitchFamily="18" charset="0"/>
                <a:cs typeface="Times New Roman" pitchFamily="18" charset="0"/>
              </a:rPr>
              <a:t>Представленные книги помогут повысить свой образовательный уровень и расширить кругозор, а также удивить друзей занимательными экспериментами. </a:t>
            </a:r>
          </a:p>
        </p:txBody>
      </p:sp>
      <p:pic>
        <p:nvPicPr>
          <p:cNvPr id="6146" name="Picture 2" descr="C:\Users\Ирина\Pictures\8в.jpg"/>
          <p:cNvPicPr>
            <a:picLocks noChangeAspect="1" noChangeArrowheads="1"/>
          </p:cNvPicPr>
          <p:nvPr/>
        </p:nvPicPr>
        <p:blipFill>
          <a:blip r:embed="rId2" cstate="print"/>
          <a:srcRect/>
          <a:stretch>
            <a:fillRect/>
          </a:stretch>
        </p:blipFill>
        <p:spPr bwMode="auto">
          <a:xfrm>
            <a:off x="1763688" y="260648"/>
            <a:ext cx="3072341" cy="2304256"/>
          </a:xfrm>
          <a:prstGeom prst="rect">
            <a:avLst/>
          </a:prstGeom>
          <a:noFill/>
        </p:spPr>
      </p:pic>
      <p:pic>
        <p:nvPicPr>
          <p:cNvPr id="6147" name="Picture 3" descr="C:\Users\Ирина\Pictures\8б.jpg"/>
          <p:cNvPicPr>
            <a:picLocks noChangeAspect="1" noChangeArrowheads="1"/>
          </p:cNvPicPr>
          <p:nvPr/>
        </p:nvPicPr>
        <p:blipFill>
          <a:blip r:embed="rId3" cstate="print"/>
          <a:srcRect/>
          <a:stretch>
            <a:fillRect/>
          </a:stretch>
        </p:blipFill>
        <p:spPr bwMode="auto">
          <a:xfrm>
            <a:off x="5436096" y="260648"/>
            <a:ext cx="3131840" cy="2304256"/>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amond(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pic>
        <p:nvPicPr>
          <p:cNvPr id="5" name="Picture 1" descr="C:\Users\Ирина\Desktop\год науки\IMG_3882.JPG"/>
          <p:cNvPicPr>
            <a:picLocks noChangeAspect="1" noChangeArrowheads="1"/>
          </p:cNvPicPr>
          <p:nvPr/>
        </p:nvPicPr>
        <p:blipFill>
          <a:blip r:embed="rId2" cstate="print"/>
          <a:srcRect/>
          <a:stretch>
            <a:fillRect/>
          </a:stretch>
        </p:blipFill>
        <p:spPr bwMode="auto">
          <a:xfrm>
            <a:off x="2123728" y="332656"/>
            <a:ext cx="6648739" cy="6048672"/>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2636912"/>
            <a:ext cx="2736304" cy="1656184"/>
          </a:xfrm>
        </p:spPr>
        <p:txBody>
          <a:bodyPr>
            <a:normAutofit fontScale="90000"/>
          </a:bodyPr>
          <a:lstStyle/>
          <a:p>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u="sng" dirty="0" smtClean="0">
                <a:solidFill>
                  <a:srgbClr val="0070C0"/>
                </a:solidFill>
                <a:latin typeface="Times New Roman" pitchFamily="18" charset="0"/>
                <a:cs typeface="Times New Roman" pitchFamily="18" charset="0"/>
              </a:rPr>
              <a:t> Наука. </a:t>
            </a:r>
            <a:r>
              <a:rPr lang="ru-RU" sz="2000" dirty="0" smtClean="0">
                <a:solidFill>
                  <a:srgbClr val="0070C0"/>
                </a:solidFill>
                <a:latin typeface="Times New Roman" pitchFamily="18" charset="0"/>
                <a:cs typeface="Times New Roman" pitchFamily="18" charset="0"/>
              </a:rPr>
              <a:t>– Москва: РОСМЭН-ПРЕСС, 2011. – 64 с:ил. – (Удивительный мир)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normAutofit/>
          </a:bodyPr>
          <a:lstStyle/>
          <a:p>
            <a:pPr algn="ctr"/>
            <a:r>
              <a:rPr lang="ru-RU" dirty="0" smtClean="0">
                <a:solidFill>
                  <a:schemeClr val="tx1"/>
                </a:solidFill>
                <a:latin typeface="Times New Roman" pitchFamily="18" charset="0"/>
                <a:cs typeface="Times New Roman" pitchFamily="18" charset="0"/>
              </a:rPr>
              <a:t>В книгах, изложена история науки от античных времен </a:t>
            </a:r>
          </a:p>
          <a:p>
            <a:pPr algn="ctr"/>
            <a:r>
              <a:rPr lang="ru-RU" dirty="0" smtClean="0">
                <a:solidFill>
                  <a:schemeClr val="tx1"/>
                </a:solidFill>
                <a:latin typeface="Times New Roman" pitchFamily="18" charset="0"/>
                <a:cs typeface="Times New Roman" pitchFamily="18" charset="0"/>
              </a:rPr>
              <a:t>до наших дней и рассказано о самых интересных</a:t>
            </a:r>
          </a:p>
          <a:p>
            <a:pPr algn="ctr"/>
            <a:r>
              <a:rPr lang="ru-RU" dirty="0" smtClean="0">
                <a:solidFill>
                  <a:schemeClr val="tx1"/>
                </a:solidFill>
                <a:latin typeface="Times New Roman" pitchFamily="18" charset="0"/>
                <a:cs typeface="Times New Roman" pitchFamily="18" charset="0"/>
              </a:rPr>
              <a:t> и важных научных открытиях. </a:t>
            </a:r>
          </a:p>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pic>
        <p:nvPicPr>
          <p:cNvPr id="5" name="Picture 1" descr="C:\Users\Ирина\Pictures\2226116_detail.jpg"/>
          <p:cNvPicPr>
            <a:picLocks noChangeAspect="1" noChangeArrowheads="1"/>
          </p:cNvPicPr>
          <p:nvPr/>
        </p:nvPicPr>
        <p:blipFill>
          <a:blip r:embed="rId2" cstate="print"/>
          <a:srcRect/>
          <a:stretch>
            <a:fillRect/>
          </a:stretch>
        </p:blipFill>
        <p:spPr bwMode="auto">
          <a:xfrm rot="21048610">
            <a:off x="6971080" y="244398"/>
            <a:ext cx="1779421" cy="2232248"/>
          </a:xfrm>
          <a:prstGeom prst="rect">
            <a:avLst/>
          </a:prstGeom>
          <a:noFill/>
        </p:spPr>
      </p:pic>
      <p:sp>
        <p:nvSpPr>
          <p:cNvPr id="7" name="Прямоугольник 6"/>
          <p:cNvSpPr/>
          <p:nvPr/>
        </p:nvSpPr>
        <p:spPr>
          <a:xfrm>
            <a:off x="1259632" y="620688"/>
            <a:ext cx="5760640" cy="923330"/>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Клэйберн</a:t>
            </a:r>
            <a:r>
              <a:rPr lang="ru-RU" b="1" u="sng" dirty="0" smtClean="0">
                <a:solidFill>
                  <a:srgbClr val="0070C0"/>
                </a:solidFill>
                <a:latin typeface="Times New Roman" pitchFamily="18" charset="0"/>
                <a:cs typeface="Times New Roman" pitchFamily="18" charset="0"/>
              </a:rPr>
              <a:t>, Анна. Что такое наука? </a:t>
            </a:r>
            <a:r>
              <a:rPr lang="ru-RU" b="1" dirty="0" smtClean="0">
                <a:solidFill>
                  <a:srgbClr val="0070C0"/>
                </a:solidFill>
                <a:latin typeface="Times New Roman" pitchFamily="18" charset="0"/>
                <a:cs typeface="Times New Roman" pitchFamily="18" charset="0"/>
              </a:rPr>
              <a:t>[Текст]: энциклопедия для любознательных: / Анна </a:t>
            </a:r>
            <a:r>
              <a:rPr lang="ru-RU" b="1" dirty="0" err="1" smtClean="0">
                <a:solidFill>
                  <a:srgbClr val="0070C0"/>
                </a:solidFill>
                <a:latin typeface="Times New Roman" pitchFamily="18" charset="0"/>
                <a:cs typeface="Times New Roman" pitchFamily="18" charset="0"/>
              </a:rPr>
              <a:t>Клэйберн</a:t>
            </a:r>
            <a:r>
              <a:rPr lang="ru-RU" b="1" dirty="0" smtClean="0">
                <a:solidFill>
                  <a:srgbClr val="0070C0"/>
                </a:solidFill>
                <a:latin typeface="Times New Roman" pitchFamily="18" charset="0"/>
                <a:cs typeface="Times New Roman" pitchFamily="18" charset="0"/>
              </a:rPr>
              <a:t>: - Москва :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2010. - 95 с.: ил.</a:t>
            </a:r>
            <a:endParaRPr lang="ru-RU" b="1" dirty="0">
              <a:solidFill>
                <a:srgbClr val="0070C0"/>
              </a:solidFill>
            </a:endParaRPr>
          </a:p>
        </p:txBody>
      </p:sp>
      <p:pic>
        <p:nvPicPr>
          <p:cNvPr id="3074" name="Picture 2" descr="C:\Users\Ирина\Pictures\__Nauka.jpg"/>
          <p:cNvPicPr>
            <a:picLocks noChangeAspect="1" noChangeArrowheads="1"/>
          </p:cNvPicPr>
          <p:nvPr/>
        </p:nvPicPr>
        <p:blipFill>
          <a:blip r:embed="rId3" cstate="print"/>
          <a:srcRect/>
          <a:stretch>
            <a:fillRect/>
          </a:stretch>
        </p:blipFill>
        <p:spPr bwMode="auto">
          <a:xfrm>
            <a:off x="1475656" y="1484784"/>
            <a:ext cx="1689096" cy="1800200"/>
          </a:xfrm>
          <a:prstGeom prst="rect">
            <a:avLst/>
          </a:prstGeom>
          <a:noFill/>
        </p:spPr>
      </p:pic>
      <p:sp>
        <p:nvSpPr>
          <p:cNvPr id="8" name="Прямоугольник 7"/>
          <p:cNvSpPr/>
          <p:nvPr/>
        </p:nvSpPr>
        <p:spPr>
          <a:xfrm>
            <a:off x="2286000" y="3429000"/>
            <a:ext cx="3726160"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Наука:</a:t>
            </a:r>
            <a:r>
              <a:rPr lang="ru-RU" b="1" dirty="0" smtClean="0">
                <a:solidFill>
                  <a:srgbClr val="0070C0"/>
                </a:solidFill>
                <a:latin typeface="Times New Roman" pitchFamily="18" charset="0"/>
                <a:cs typeface="Times New Roman" pitchFamily="18" charset="0"/>
              </a:rPr>
              <a:t> Энциклопедия.  - Лондон; Нью-Йорк; Сидней; Москва: «</a:t>
            </a:r>
            <a:r>
              <a:rPr lang="ru-RU" b="1" dirty="0" err="1" smtClean="0">
                <a:solidFill>
                  <a:srgbClr val="0070C0"/>
                </a:solidFill>
                <a:latin typeface="Times New Roman" pitchFamily="18" charset="0"/>
                <a:cs typeface="Times New Roman" pitchFamily="18" charset="0"/>
              </a:rPr>
              <a:t>Дорлинг</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Киндерсли</a:t>
            </a:r>
            <a:r>
              <a:rPr lang="ru-RU" b="1" dirty="0" smtClean="0">
                <a:solidFill>
                  <a:srgbClr val="0070C0"/>
                </a:solidFill>
                <a:latin typeface="Times New Roman" pitchFamily="18" charset="0"/>
                <a:cs typeface="Times New Roman" pitchFamily="18" charset="0"/>
              </a:rPr>
              <a:t>», 1999. – 448 с.: ил.</a:t>
            </a:r>
          </a:p>
        </p:txBody>
      </p:sp>
      <p:pic>
        <p:nvPicPr>
          <p:cNvPr id="9" name="Picture 1" descr="C:\Users\Ирина\Pictures\79720.jpg"/>
          <p:cNvPicPr>
            <a:picLocks noChangeAspect="1" noChangeArrowheads="1"/>
          </p:cNvPicPr>
          <p:nvPr/>
        </p:nvPicPr>
        <p:blipFill>
          <a:blip r:embed="rId4" cstate="print"/>
          <a:srcRect/>
          <a:stretch>
            <a:fillRect/>
          </a:stretch>
        </p:blipFill>
        <p:spPr bwMode="auto">
          <a:xfrm rot="476874">
            <a:off x="6094958" y="2613371"/>
            <a:ext cx="1907325" cy="2371636"/>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Ирина\Pictures\transparent-cartoon-clip-art-finger-line-pleased-5d6723356c3926_0911388215670403094433.jpg"/>
          <p:cNvPicPr>
            <a:picLocks noChangeAspect="1" noChangeArrowheads="1"/>
          </p:cNvPicPr>
          <p:nvPr/>
        </p:nvPicPr>
        <p:blipFill>
          <a:blip r:embed="rId2" cstate="print"/>
          <a:srcRect l="14955" r="14544"/>
          <a:stretch>
            <a:fillRect/>
          </a:stretch>
        </p:blipFill>
        <p:spPr bwMode="auto">
          <a:xfrm>
            <a:off x="4211960" y="764704"/>
            <a:ext cx="4752528" cy="5544616"/>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3203848" y="620688"/>
            <a:ext cx="5254352" cy="5754234"/>
          </a:xfrm>
        </p:spPr>
        <p:txBody>
          <a:bodyPr>
            <a:prstTxWarp prst="textArchUp">
              <a:avLst/>
            </a:prstTxWarp>
            <a:noAutofit/>
          </a:bodyPr>
          <a:lstStyle/>
          <a:p>
            <a:r>
              <a:rPr lang="ru-RU" sz="6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Ученые</a:t>
            </a:r>
          </a:p>
          <a:p>
            <a:r>
              <a:rPr lang="ru-RU" sz="6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и</a:t>
            </a:r>
          </a:p>
          <a:p>
            <a:r>
              <a:rPr lang="ru-RU" sz="6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изобретатели</a:t>
            </a:r>
          </a:p>
        </p:txBody>
      </p:sp>
    </p:spTree>
  </p:cSld>
  <p:clrMapOvr>
    <a:masterClrMapping/>
  </p:clrMapOvr>
  <p:transition advClick="0" advTm="4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465512" y="5301208"/>
            <a:ext cx="6426968" cy="1073714"/>
          </a:xfrm>
        </p:spPr>
        <p:txBody>
          <a:bodyPr>
            <a:normAutofit fontScale="85000" lnSpcReduction="10000"/>
          </a:bodyPr>
          <a:lstStyle/>
          <a:p>
            <a:pPr algn="just"/>
            <a:r>
              <a:rPr lang="ru-RU" sz="1900" dirty="0" smtClean="0">
                <a:solidFill>
                  <a:schemeClr val="tx1"/>
                </a:solidFill>
                <a:latin typeface="Times New Roman" pitchFamily="18" charset="0"/>
                <a:cs typeface="Times New Roman" pitchFamily="18" charset="0"/>
              </a:rPr>
              <a:t>Пифагор, Гиппократ, Архимед, Кеплер, Декарт, Ньютон, Ломоносов, Лобачевский, Менделеев… у каждого из них своя судьба, свой путь в науку, но всех их объединяет страстное желание познать истину, прикоснуться к загадке бытия.</a:t>
            </a:r>
          </a:p>
          <a:p>
            <a:endParaRPr lang="ru-RU" sz="1600" dirty="0" smtClean="0">
              <a:solidFill>
                <a:schemeClr val="tx1"/>
              </a:solidFill>
              <a:latin typeface="Times New Roman" pitchFamily="18" charset="0"/>
              <a:cs typeface="Times New Roman" pitchFamily="18" charset="0"/>
            </a:endParaRPr>
          </a:p>
          <a:p>
            <a:endParaRPr lang="ru-RU" dirty="0"/>
          </a:p>
        </p:txBody>
      </p:sp>
      <p:sp>
        <p:nvSpPr>
          <p:cNvPr id="9" name="Прямоугольник 8"/>
          <p:cNvSpPr/>
          <p:nvPr/>
        </p:nvSpPr>
        <p:spPr>
          <a:xfrm>
            <a:off x="2286000" y="1582341"/>
            <a:ext cx="4572000" cy="369332"/>
          </a:xfrm>
          <a:prstGeom prst="rect">
            <a:avLst/>
          </a:prstGeom>
        </p:spPr>
        <p:txBody>
          <a:bodyPr>
            <a:spAutoFit/>
          </a:bodyPr>
          <a:lstStyle/>
          <a:p>
            <a:r>
              <a:rPr lang="ru-RU" dirty="0" smtClean="0"/>
              <a:t>.</a:t>
            </a:r>
            <a:endParaRPr lang="ru-RU" dirty="0"/>
          </a:p>
        </p:txBody>
      </p:sp>
      <p:pic>
        <p:nvPicPr>
          <p:cNvPr id="1026" name="Picture 2" descr="C:\Users\Ирина\Pictures\2302842_detail.jpg"/>
          <p:cNvPicPr>
            <a:picLocks noChangeAspect="1" noChangeArrowheads="1"/>
          </p:cNvPicPr>
          <p:nvPr/>
        </p:nvPicPr>
        <p:blipFill>
          <a:blip r:embed="rId2" cstate="print"/>
          <a:srcRect/>
          <a:stretch>
            <a:fillRect/>
          </a:stretch>
        </p:blipFill>
        <p:spPr bwMode="auto">
          <a:xfrm rot="20786378">
            <a:off x="935795" y="533561"/>
            <a:ext cx="1300625" cy="1691890"/>
          </a:xfrm>
          <a:prstGeom prst="rect">
            <a:avLst/>
          </a:prstGeom>
          <a:noFill/>
        </p:spPr>
      </p:pic>
      <p:sp>
        <p:nvSpPr>
          <p:cNvPr id="10" name="Прямоугольник 9"/>
          <p:cNvSpPr/>
          <p:nvPr/>
        </p:nvSpPr>
        <p:spPr>
          <a:xfrm>
            <a:off x="2555776" y="116632"/>
            <a:ext cx="2664296" cy="1754326"/>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Русские ученые и изобретатели. </a:t>
            </a:r>
            <a:r>
              <a:rPr lang="ru-RU" b="1" dirty="0" smtClean="0">
                <a:solidFill>
                  <a:srgbClr val="0070C0"/>
                </a:solidFill>
                <a:latin typeface="Times New Roman" pitchFamily="18" charset="0"/>
                <a:cs typeface="Times New Roman" pitchFamily="18" charset="0"/>
              </a:rPr>
              <a:t>– Москва: Махаон, 2012. – 128 с.: ил. – (Детская энциклопедия «Махаон»)</a:t>
            </a:r>
          </a:p>
        </p:txBody>
      </p:sp>
      <p:pic>
        <p:nvPicPr>
          <p:cNvPr id="12" name="Picture 3" descr="C:\Users\Ирина\Pictures\image_image_3941712.jpg"/>
          <p:cNvPicPr>
            <a:picLocks noChangeAspect="1" noChangeArrowheads="1"/>
          </p:cNvPicPr>
          <p:nvPr/>
        </p:nvPicPr>
        <p:blipFill>
          <a:blip r:embed="rId3" cstate="print"/>
          <a:srcRect/>
          <a:stretch>
            <a:fillRect/>
          </a:stretch>
        </p:blipFill>
        <p:spPr bwMode="auto">
          <a:xfrm rot="720468">
            <a:off x="7422455" y="876737"/>
            <a:ext cx="1279378" cy="1924164"/>
          </a:xfrm>
          <a:prstGeom prst="rect">
            <a:avLst/>
          </a:prstGeom>
          <a:noFill/>
        </p:spPr>
      </p:pic>
      <p:sp>
        <p:nvSpPr>
          <p:cNvPr id="14" name="Прямоугольник 13"/>
          <p:cNvSpPr/>
          <p:nvPr/>
        </p:nvSpPr>
        <p:spPr>
          <a:xfrm>
            <a:off x="4716016" y="1484784"/>
            <a:ext cx="2952328" cy="923330"/>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Самин</a:t>
            </a:r>
            <a:r>
              <a:rPr lang="ru-RU" b="1" u="sng" dirty="0" smtClean="0">
                <a:solidFill>
                  <a:srgbClr val="0070C0"/>
                </a:solidFill>
                <a:latin typeface="Times New Roman" pitchFamily="18" charset="0"/>
                <a:cs typeface="Times New Roman" pitchFamily="18" charset="0"/>
              </a:rPr>
              <a:t>, Д.К. 100 великих ученых. </a:t>
            </a:r>
            <a:r>
              <a:rPr lang="ru-RU" b="1" dirty="0" smtClean="0">
                <a:solidFill>
                  <a:srgbClr val="0070C0"/>
                </a:solidFill>
                <a:latin typeface="Times New Roman" pitchFamily="18" charset="0"/>
                <a:cs typeface="Times New Roman" pitchFamily="18" charset="0"/>
              </a:rPr>
              <a:t>– Москва, 2000. – 592 с. – (100 великих)</a:t>
            </a:r>
            <a:endParaRPr lang="ru-RU" b="1" dirty="0">
              <a:solidFill>
                <a:srgbClr val="0070C0"/>
              </a:solidFill>
              <a:latin typeface="Times New Roman" pitchFamily="18" charset="0"/>
              <a:cs typeface="Times New Roman" pitchFamily="18" charset="0"/>
            </a:endParaRPr>
          </a:p>
        </p:txBody>
      </p:sp>
      <p:pic>
        <p:nvPicPr>
          <p:cNvPr id="15" name="Picture 5" descr="C:\Users\Ирина\Pictures\1007864376.jpg"/>
          <p:cNvPicPr>
            <a:picLocks noChangeAspect="1" noChangeArrowheads="1"/>
          </p:cNvPicPr>
          <p:nvPr/>
        </p:nvPicPr>
        <p:blipFill>
          <a:blip r:embed="rId4" cstate="print"/>
          <a:srcRect/>
          <a:stretch>
            <a:fillRect/>
          </a:stretch>
        </p:blipFill>
        <p:spPr bwMode="auto">
          <a:xfrm rot="20978597">
            <a:off x="2344995" y="2220423"/>
            <a:ext cx="1977545" cy="2592288"/>
          </a:xfrm>
          <a:prstGeom prst="rect">
            <a:avLst/>
          </a:prstGeom>
          <a:noFill/>
        </p:spPr>
      </p:pic>
      <p:pic>
        <p:nvPicPr>
          <p:cNvPr id="16" name="Picture 6" descr="C:\Users\Ирина\Pictures\iRY34I9PC.jpg"/>
          <p:cNvPicPr>
            <a:picLocks noChangeAspect="1" noChangeArrowheads="1"/>
          </p:cNvPicPr>
          <p:nvPr/>
        </p:nvPicPr>
        <p:blipFill>
          <a:blip r:embed="rId5" cstate="print"/>
          <a:srcRect l="11496" r="10330"/>
          <a:stretch>
            <a:fillRect/>
          </a:stretch>
        </p:blipFill>
        <p:spPr bwMode="auto">
          <a:xfrm rot="523733">
            <a:off x="4817278" y="2615474"/>
            <a:ext cx="1800200" cy="242088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endParaRPr lang="ru-RU"/>
          </a:p>
        </p:txBody>
      </p:sp>
      <p:pic>
        <p:nvPicPr>
          <p:cNvPr id="10242" name="Picture 2" descr="C:\Users\Ирина\Pictures\6.jpg"/>
          <p:cNvPicPr>
            <a:picLocks noChangeAspect="1" noChangeArrowheads="1"/>
          </p:cNvPicPr>
          <p:nvPr/>
        </p:nvPicPr>
        <p:blipFill>
          <a:blip r:embed="rId2" cstate="print"/>
          <a:srcRect/>
          <a:stretch>
            <a:fillRect/>
          </a:stretch>
        </p:blipFill>
        <p:spPr bwMode="auto">
          <a:xfrm>
            <a:off x="683568" y="476672"/>
            <a:ext cx="7200800" cy="5472608"/>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1004</TotalTime>
  <Words>1605</Words>
  <Application>Microsoft Office PowerPoint</Application>
  <PresentationFormat>Экран (4:3)</PresentationFormat>
  <Paragraphs>122</Paragraphs>
  <Slides>25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Эркер</vt:lpstr>
      <vt:lpstr> </vt:lpstr>
      <vt:lpstr> </vt:lpstr>
      <vt:lpstr> </vt:lpstr>
      <vt:lpstr> </vt:lpstr>
      <vt:lpstr> </vt:lpstr>
      <vt:lpstr>       Наука. – Москва: РОСМЭН-ПРЕСС, 2011. – 64 с:ил. – (Удивительный мир)     </vt:lpstr>
      <vt:lpstr> </vt:lpstr>
      <vt:lpstr> </vt:lpstr>
      <vt:lpstr>Слайд 9</vt:lpstr>
      <vt:lpstr>  Хочешь знать почему? Энциклопедия: [авт. текста Микеле Лауро ; пер. с итал. Екатерины Головко]. - Москва : Махаон, 2016. - 255 с. : ил. - (Мир открытий). </vt:lpstr>
      <vt:lpstr>Большая энциклопедия для любознательных. - Москва: Махаон, 2014. - 192 с.: ил.  </vt:lpstr>
      <vt:lpstr> </vt:lpstr>
      <vt:lpstr> </vt:lpstr>
      <vt:lpstr>Изобретения / Пер. с англ. В.А.Гришечкина. – Москва: «РОСМЭН-ПРЕСС», 2010. – 64с. – (Удивительный мир)  </vt:lpstr>
      <vt:lpstr> </vt:lpstr>
      <vt:lpstr> </vt:lpstr>
      <vt:lpstr> </vt:lpstr>
      <vt:lpstr> </vt:lpstr>
      <vt:lpstr> </vt:lpstr>
      <vt:lpstr> </vt:lpstr>
      <vt:lpstr>.</vt:lpstr>
      <vt:lpstr>Робсон, П. География в занимательных экспериментах/ Пэм Робсон. - Москва: РОСМЭН-ПРЭСС, 2006. – 160 с.:ил</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книжная выставка  познавательной литературы. </dc:title>
  <dc:creator>Ирина</dc:creator>
  <cp:lastModifiedBy>Ирина</cp:lastModifiedBy>
  <cp:revision>213</cp:revision>
  <dcterms:created xsi:type="dcterms:W3CDTF">2021-01-27T10:36:48Z</dcterms:created>
  <dcterms:modified xsi:type="dcterms:W3CDTF">2021-02-08T05:26:51Z</dcterms:modified>
</cp:coreProperties>
</file>