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4" r:id="rId37"/>
    <p:sldId id="291" r:id="rId38"/>
    <p:sldId id="292" r:id="rId39"/>
    <p:sldId id="293" r:id="rId40"/>
    <p:sldId id="295" r:id="rId41"/>
    <p:sldId id="296"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10"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0374404-16D3-4E7F-B1A2-E9AC895BA35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2F513EF0-7D28-446E-8F80-14225A73DE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83684BC4-ECA5-4949-8970-A94732D60200}"/>
              </a:ext>
            </a:extLst>
          </p:cNvPr>
          <p:cNvSpPr>
            <a:spLocks noGrp="1"/>
          </p:cNvSpPr>
          <p:nvPr>
            <p:ph type="dt" sz="half" idx="10"/>
          </p:nvPr>
        </p:nvSpPr>
        <p:spPr/>
        <p:txBody>
          <a:bodyPr/>
          <a:lstStyle/>
          <a:p>
            <a:fld id="{0C79A266-AB5B-4A85-98F3-558B8234BBF3}" type="datetimeFigureOut">
              <a:rPr lang="ru-RU" smtClean="0"/>
              <a:pPr/>
              <a:t>05.10.2022</a:t>
            </a:fld>
            <a:endParaRPr lang="ru-RU"/>
          </a:p>
        </p:txBody>
      </p:sp>
      <p:sp>
        <p:nvSpPr>
          <p:cNvPr id="5" name="Нижний колонтитул 4">
            <a:extLst>
              <a:ext uri="{FF2B5EF4-FFF2-40B4-BE49-F238E27FC236}">
                <a16:creationId xmlns:a16="http://schemas.microsoft.com/office/drawing/2014/main" xmlns="" id="{BDAA0095-CA7E-47F2-B605-8C6CA63484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D4A00E6-4C2B-4954-8806-DE2EE1898280}"/>
              </a:ext>
            </a:extLst>
          </p:cNvPr>
          <p:cNvSpPr>
            <a:spLocks noGrp="1"/>
          </p:cNvSpPr>
          <p:nvPr>
            <p:ph type="sldNum" sz="quarter" idx="12"/>
          </p:nvPr>
        </p:nvSpPr>
        <p:spPr/>
        <p:txBody>
          <a:bodyPr/>
          <a:lstStyle/>
          <a:p>
            <a:fld id="{5E2E566E-D68C-4952-8952-DAB0FE5F920B}" type="slidenum">
              <a:rPr lang="ru-RU" smtClean="0"/>
              <a:pPr/>
              <a:t>‹#›</a:t>
            </a:fld>
            <a:endParaRPr lang="ru-RU"/>
          </a:p>
        </p:txBody>
      </p:sp>
      <p:pic>
        <p:nvPicPr>
          <p:cNvPr id="8" name="Рисунок 7">
            <a:extLst>
              <a:ext uri="{FF2B5EF4-FFF2-40B4-BE49-F238E27FC236}">
                <a16:creationId xmlns:a16="http://schemas.microsoft.com/office/drawing/2014/main" xmlns="" id="{78693E7C-D715-45A7-A2E7-BE206D765FD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23842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2ABE84F-E743-4FD6-B650-0422D0900FB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D60C55DD-345C-4B92-870E-E99A801B8F2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17E110E-B1DA-4854-AC79-4B5856153A5B}"/>
              </a:ext>
            </a:extLst>
          </p:cNvPr>
          <p:cNvSpPr>
            <a:spLocks noGrp="1"/>
          </p:cNvSpPr>
          <p:nvPr>
            <p:ph type="dt" sz="half" idx="10"/>
          </p:nvPr>
        </p:nvSpPr>
        <p:spPr/>
        <p:txBody>
          <a:bodyPr/>
          <a:lstStyle/>
          <a:p>
            <a:fld id="{0C79A266-AB5B-4A85-98F3-558B8234BBF3}" type="datetimeFigureOut">
              <a:rPr lang="ru-RU" smtClean="0"/>
              <a:pPr/>
              <a:t>05.10.2022</a:t>
            </a:fld>
            <a:endParaRPr lang="ru-RU"/>
          </a:p>
        </p:txBody>
      </p:sp>
      <p:sp>
        <p:nvSpPr>
          <p:cNvPr id="5" name="Нижний колонтитул 4">
            <a:extLst>
              <a:ext uri="{FF2B5EF4-FFF2-40B4-BE49-F238E27FC236}">
                <a16:creationId xmlns:a16="http://schemas.microsoft.com/office/drawing/2014/main" xmlns="" id="{5FF5FEFC-6690-433D-A78B-CD2434E88F2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94D3997-7C6C-4C48-930B-991B846933DC}"/>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283054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1899CAC4-80E9-452F-82A2-E4F5F3F58B5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9DE4D7C9-98A8-4B14-94BC-393181EF5AF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ED2F7E4-CF88-4016-B4B3-829DE0578293}"/>
              </a:ext>
            </a:extLst>
          </p:cNvPr>
          <p:cNvSpPr>
            <a:spLocks noGrp="1"/>
          </p:cNvSpPr>
          <p:nvPr>
            <p:ph type="dt" sz="half" idx="10"/>
          </p:nvPr>
        </p:nvSpPr>
        <p:spPr/>
        <p:txBody>
          <a:bodyPr/>
          <a:lstStyle/>
          <a:p>
            <a:fld id="{0C79A266-AB5B-4A85-98F3-558B8234BBF3}" type="datetimeFigureOut">
              <a:rPr lang="ru-RU" smtClean="0"/>
              <a:pPr/>
              <a:t>05.10.2022</a:t>
            </a:fld>
            <a:endParaRPr lang="ru-RU"/>
          </a:p>
        </p:txBody>
      </p:sp>
      <p:sp>
        <p:nvSpPr>
          <p:cNvPr id="5" name="Нижний колонтитул 4">
            <a:extLst>
              <a:ext uri="{FF2B5EF4-FFF2-40B4-BE49-F238E27FC236}">
                <a16:creationId xmlns:a16="http://schemas.microsoft.com/office/drawing/2014/main" xmlns="" id="{0577C98F-CA7E-4134-9701-F437F70952B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B9FA819-89E9-4A74-A1BC-17991E8F4A09}"/>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256791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C4BFFE1-E872-4391-BA84-714548758A1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14851B2-66E3-4786-9D5F-D855E97F668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BD770B9-3E0E-432E-A626-1A0E4F0C33A0}"/>
              </a:ext>
            </a:extLst>
          </p:cNvPr>
          <p:cNvSpPr>
            <a:spLocks noGrp="1"/>
          </p:cNvSpPr>
          <p:nvPr>
            <p:ph type="dt" sz="half" idx="10"/>
          </p:nvPr>
        </p:nvSpPr>
        <p:spPr/>
        <p:txBody>
          <a:bodyPr/>
          <a:lstStyle/>
          <a:p>
            <a:fld id="{0C79A266-AB5B-4A85-98F3-558B8234BBF3}" type="datetimeFigureOut">
              <a:rPr lang="ru-RU" smtClean="0"/>
              <a:pPr/>
              <a:t>05.10.2022</a:t>
            </a:fld>
            <a:endParaRPr lang="ru-RU"/>
          </a:p>
        </p:txBody>
      </p:sp>
      <p:sp>
        <p:nvSpPr>
          <p:cNvPr id="5" name="Нижний колонтитул 4">
            <a:extLst>
              <a:ext uri="{FF2B5EF4-FFF2-40B4-BE49-F238E27FC236}">
                <a16:creationId xmlns:a16="http://schemas.microsoft.com/office/drawing/2014/main" xmlns="" id="{72A2045F-614C-4C38-992A-FF50D5A958B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284E75F-621D-4D1C-9129-33C448DAFC02}"/>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170741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D82E07D-3611-4016-9CE1-3ED325A332D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892ED7CC-16DB-45B2-9633-AAC49D580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12A17418-DD4C-42EC-B0A8-5E1E58BB3764}"/>
              </a:ext>
            </a:extLst>
          </p:cNvPr>
          <p:cNvSpPr>
            <a:spLocks noGrp="1"/>
          </p:cNvSpPr>
          <p:nvPr>
            <p:ph type="dt" sz="half" idx="10"/>
          </p:nvPr>
        </p:nvSpPr>
        <p:spPr/>
        <p:txBody>
          <a:bodyPr/>
          <a:lstStyle/>
          <a:p>
            <a:fld id="{0C79A266-AB5B-4A85-98F3-558B8234BBF3}" type="datetimeFigureOut">
              <a:rPr lang="ru-RU" smtClean="0"/>
              <a:pPr/>
              <a:t>05.10.2022</a:t>
            </a:fld>
            <a:endParaRPr lang="ru-RU"/>
          </a:p>
        </p:txBody>
      </p:sp>
      <p:sp>
        <p:nvSpPr>
          <p:cNvPr id="5" name="Нижний колонтитул 4">
            <a:extLst>
              <a:ext uri="{FF2B5EF4-FFF2-40B4-BE49-F238E27FC236}">
                <a16:creationId xmlns:a16="http://schemas.microsoft.com/office/drawing/2014/main" xmlns="" id="{4D97622D-421B-4320-BADA-806D5967353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BC0836E-C8E6-48B8-A994-55A911C7F4F4}"/>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260211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56271AE-B34D-4FF7-85BB-507B91D6790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147FBBD8-9515-491A-95DE-3B7996A0634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7CA221FB-98CE-473B-A94B-22F6B3EFEC5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C5A42615-888D-4554-B482-3A9B72510FB4}"/>
              </a:ext>
            </a:extLst>
          </p:cNvPr>
          <p:cNvSpPr>
            <a:spLocks noGrp="1"/>
          </p:cNvSpPr>
          <p:nvPr>
            <p:ph type="dt" sz="half" idx="10"/>
          </p:nvPr>
        </p:nvSpPr>
        <p:spPr/>
        <p:txBody>
          <a:bodyPr/>
          <a:lstStyle/>
          <a:p>
            <a:fld id="{0C79A266-AB5B-4A85-98F3-558B8234BBF3}" type="datetimeFigureOut">
              <a:rPr lang="ru-RU" smtClean="0"/>
              <a:pPr/>
              <a:t>05.10.2022</a:t>
            </a:fld>
            <a:endParaRPr lang="ru-RU"/>
          </a:p>
        </p:txBody>
      </p:sp>
      <p:sp>
        <p:nvSpPr>
          <p:cNvPr id="6" name="Нижний колонтитул 5">
            <a:extLst>
              <a:ext uri="{FF2B5EF4-FFF2-40B4-BE49-F238E27FC236}">
                <a16:creationId xmlns:a16="http://schemas.microsoft.com/office/drawing/2014/main" xmlns="" id="{6793EE4A-3906-43F9-83F4-43982D5CDDE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E161DAAC-E27D-45C5-8FAF-C217BE6F261C}"/>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3958179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8F73746-D173-45BF-BA1E-160550D39D5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27DE0DF3-535F-4FBB-A93D-A2B4D579B6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B563EDC2-F822-4040-8017-A2A4B1DD676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A00A758F-4568-4F91-840A-8B182D4ECB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99B099A6-9C11-492F-9DDD-04805B3A472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EA46A7DF-9805-4EAA-BB9B-1BDA586914A7}"/>
              </a:ext>
            </a:extLst>
          </p:cNvPr>
          <p:cNvSpPr>
            <a:spLocks noGrp="1"/>
          </p:cNvSpPr>
          <p:nvPr>
            <p:ph type="dt" sz="half" idx="10"/>
          </p:nvPr>
        </p:nvSpPr>
        <p:spPr/>
        <p:txBody>
          <a:bodyPr/>
          <a:lstStyle/>
          <a:p>
            <a:fld id="{0C79A266-AB5B-4A85-98F3-558B8234BBF3}" type="datetimeFigureOut">
              <a:rPr lang="ru-RU" smtClean="0"/>
              <a:pPr/>
              <a:t>05.10.2022</a:t>
            </a:fld>
            <a:endParaRPr lang="ru-RU"/>
          </a:p>
        </p:txBody>
      </p:sp>
      <p:sp>
        <p:nvSpPr>
          <p:cNvPr id="8" name="Нижний колонтитул 7">
            <a:extLst>
              <a:ext uri="{FF2B5EF4-FFF2-40B4-BE49-F238E27FC236}">
                <a16:creationId xmlns:a16="http://schemas.microsoft.com/office/drawing/2014/main" xmlns="" id="{977A09C0-9CEC-4EFF-AC84-BDF0C3C5F2E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0ABC0298-0533-4295-AB91-DD99665B22AA}"/>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248748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D1BA869-80E9-4B74-9FE6-F4CE73483ED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617DB19E-B167-4B4B-A2CE-304CCBF0B6E9}"/>
              </a:ext>
            </a:extLst>
          </p:cNvPr>
          <p:cNvSpPr>
            <a:spLocks noGrp="1"/>
          </p:cNvSpPr>
          <p:nvPr>
            <p:ph type="dt" sz="half" idx="10"/>
          </p:nvPr>
        </p:nvSpPr>
        <p:spPr/>
        <p:txBody>
          <a:bodyPr/>
          <a:lstStyle/>
          <a:p>
            <a:fld id="{0C79A266-AB5B-4A85-98F3-558B8234BBF3}" type="datetimeFigureOut">
              <a:rPr lang="ru-RU" smtClean="0"/>
              <a:pPr/>
              <a:t>05.10.2022</a:t>
            </a:fld>
            <a:endParaRPr lang="ru-RU"/>
          </a:p>
        </p:txBody>
      </p:sp>
      <p:sp>
        <p:nvSpPr>
          <p:cNvPr id="4" name="Нижний колонтитул 3">
            <a:extLst>
              <a:ext uri="{FF2B5EF4-FFF2-40B4-BE49-F238E27FC236}">
                <a16:creationId xmlns:a16="http://schemas.microsoft.com/office/drawing/2014/main" xmlns="" id="{ABBA854F-A74C-4421-99E2-771303CC404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1CC776E5-5708-4EDF-AE35-4E5FA926EB17}"/>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251072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1F24BE30-676C-40E3-90A5-4BBB17062AE8}"/>
              </a:ext>
            </a:extLst>
          </p:cNvPr>
          <p:cNvSpPr>
            <a:spLocks noGrp="1"/>
          </p:cNvSpPr>
          <p:nvPr>
            <p:ph type="dt" sz="half" idx="10"/>
          </p:nvPr>
        </p:nvSpPr>
        <p:spPr/>
        <p:txBody>
          <a:bodyPr/>
          <a:lstStyle/>
          <a:p>
            <a:fld id="{0C79A266-AB5B-4A85-98F3-558B8234BBF3}" type="datetimeFigureOut">
              <a:rPr lang="ru-RU" smtClean="0"/>
              <a:pPr/>
              <a:t>05.10.2022</a:t>
            </a:fld>
            <a:endParaRPr lang="ru-RU"/>
          </a:p>
        </p:txBody>
      </p:sp>
      <p:sp>
        <p:nvSpPr>
          <p:cNvPr id="3" name="Нижний колонтитул 2">
            <a:extLst>
              <a:ext uri="{FF2B5EF4-FFF2-40B4-BE49-F238E27FC236}">
                <a16:creationId xmlns:a16="http://schemas.microsoft.com/office/drawing/2014/main" xmlns="" id="{7FE2C93B-EAE0-4C5E-9CD0-763930CFB6B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CD247DBD-04F8-4D34-A883-E2DEA9317CD3}"/>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330358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CCFFF74-EA66-4FF6-A80D-689738C9C7F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F5B5C80B-A14C-4C2D-B7EB-A01ECC7B8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C3E828F6-1FE0-4EDE-8EBC-295E53CC5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53DF3F12-F980-4782-9120-2BA36A1B9069}"/>
              </a:ext>
            </a:extLst>
          </p:cNvPr>
          <p:cNvSpPr>
            <a:spLocks noGrp="1"/>
          </p:cNvSpPr>
          <p:nvPr>
            <p:ph type="dt" sz="half" idx="10"/>
          </p:nvPr>
        </p:nvSpPr>
        <p:spPr/>
        <p:txBody>
          <a:bodyPr/>
          <a:lstStyle/>
          <a:p>
            <a:fld id="{0C79A266-AB5B-4A85-98F3-558B8234BBF3}" type="datetimeFigureOut">
              <a:rPr lang="ru-RU" smtClean="0"/>
              <a:pPr/>
              <a:t>05.10.2022</a:t>
            </a:fld>
            <a:endParaRPr lang="ru-RU"/>
          </a:p>
        </p:txBody>
      </p:sp>
      <p:sp>
        <p:nvSpPr>
          <p:cNvPr id="6" name="Нижний колонтитул 5">
            <a:extLst>
              <a:ext uri="{FF2B5EF4-FFF2-40B4-BE49-F238E27FC236}">
                <a16:creationId xmlns:a16="http://schemas.microsoft.com/office/drawing/2014/main" xmlns="" id="{C2BBB72E-7C20-4337-974D-0A3FBD3A602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D89070F-FFAF-4874-A96A-F39423551939}"/>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43051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188D322-E04C-4FD2-8452-AA1E3AFFBD6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F2F8E757-C158-44EA-9909-88A3BD164A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ED6C4BCB-3473-4FD3-96E1-E04F10BDB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30E8A8A8-5B8B-43A4-979C-9630C02D8D8F}"/>
              </a:ext>
            </a:extLst>
          </p:cNvPr>
          <p:cNvSpPr>
            <a:spLocks noGrp="1"/>
          </p:cNvSpPr>
          <p:nvPr>
            <p:ph type="dt" sz="half" idx="10"/>
          </p:nvPr>
        </p:nvSpPr>
        <p:spPr/>
        <p:txBody>
          <a:bodyPr/>
          <a:lstStyle/>
          <a:p>
            <a:fld id="{0C79A266-AB5B-4A85-98F3-558B8234BBF3}" type="datetimeFigureOut">
              <a:rPr lang="ru-RU" smtClean="0"/>
              <a:pPr/>
              <a:t>05.10.2022</a:t>
            </a:fld>
            <a:endParaRPr lang="ru-RU"/>
          </a:p>
        </p:txBody>
      </p:sp>
      <p:sp>
        <p:nvSpPr>
          <p:cNvPr id="6" name="Нижний колонтитул 5">
            <a:extLst>
              <a:ext uri="{FF2B5EF4-FFF2-40B4-BE49-F238E27FC236}">
                <a16:creationId xmlns:a16="http://schemas.microsoft.com/office/drawing/2014/main" xmlns="" id="{3FB7A014-0ECA-43EF-BBCF-27FC913E2B7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72FF14C-9923-4799-9705-C3605C9A7F15}"/>
              </a:ext>
            </a:extLst>
          </p:cNvPr>
          <p:cNvSpPr>
            <a:spLocks noGrp="1"/>
          </p:cNvSpPr>
          <p:nvPr>
            <p:ph type="sldNum" sz="quarter" idx="12"/>
          </p:nvPr>
        </p:nvSpPr>
        <p:spPr/>
        <p:txBody>
          <a:bodyPr/>
          <a:lstStyle/>
          <a:p>
            <a:fld id="{5E2E566E-D68C-4952-8952-DAB0FE5F920B}" type="slidenum">
              <a:rPr lang="ru-RU" smtClean="0"/>
              <a:pPr/>
              <a:t>‹#›</a:t>
            </a:fld>
            <a:endParaRPr lang="ru-RU"/>
          </a:p>
        </p:txBody>
      </p:sp>
    </p:spTree>
    <p:extLst>
      <p:ext uri="{BB962C8B-B14F-4D97-AF65-F5344CB8AC3E}">
        <p14:creationId xmlns:p14="http://schemas.microsoft.com/office/powerpoint/2010/main" xmlns="" val="233827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0D2BE3D-382C-4825-9ADC-7B886DC31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C7F100A0-D59D-43D3-9D28-D50225555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36FDBEB-32D0-4F7F-AC34-7AAA77C525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9A266-AB5B-4A85-98F3-558B8234BBF3}" type="datetimeFigureOut">
              <a:rPr lang="ru-RU" smtClean="0"/>
              <a:pPr/>
              <a:t>05.10.2022</a:t>
            </a:fld>
            <a:endParaRPr lang="ru-RU"/>
          </a:p>
        </p:txBody>
      </p:sp>
      <p:sp>
        <p:nvSpPr>
          <p:cNvPr id="5" name="Нижний колонтитул 4">
            <a:extLst>
              <a:ext uri="{FF2B5EF4-FFF2-40B4-BE49-F238E27FC236}">
                <a16:creationId xmlns:a16="http://schemas.microsoft.com/office/drawing/2014/main" xmlns="" id="{A863CE89-B746-4B6A-9EB3-97981A5BA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C5870E53-1169-4CBE-B250-02992F0FA0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E566E-D68C-4952-8952-DAB0FE5F920B}" type="slidenum">
              <a:rPr lang="ru-RU" smtClean="0"/>
              <a:pPr/>
              <a:t>‹#›</a:t>
            </a:fld>
            <a:endParaRPr lang="ru-RU"/>
          </a:p>
        </p:txBody>
      </p:sp>
      <p:pic>
        <p:nvPicPr>
          <p:cNvPr id="8" name="Рисунок 7">
            <a:extLst>
              <a:ext uri="{FF2B5EF4-FFF2-40B4-BE49-F238E27FC236}">
                <a16:creationId xmlns:a16="http://schemas.microsoft.com/office/drawing/2014/main" xmlns="" id="{1C81A5D3-E49B-4354-9298-D9FD5888CD8B}"/>
              </a:ext>
            </a:extLst>
          </p:cNvPr>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317282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3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3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3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010837-4E60-4227-A580-2A195AA72C7C}"/>
              </a:ext>
            </a:extLst>
          </p:cNvPr>
          <p:cNvSpPr>
            <a:spLocks noGrp="1"/>
          </p:cNvSpPr>
          <p:nvPr>
            <p:ph type="ctrTitle"/>
          </p:nvPr>
        </p:nvSpPr>
        <p:spPr>
          <a:xfrm>
            <a:off x="0" y="2157604"/>
            <a:ext cx="9144000" cy="2387600"/>
          </a:xfrm>
        </p:spPr>
        <p:txBody>
          <a:bodyPr>
            <a:normAutofit fontScale="90000"/>
          </a:bodyPr>
          <a:lstStyle/>
          <a:p>
            <a:r>
              <a:rPr lang="ru-RU" sz="6600" dirty="0" smtClean="0">
                <a:latin typeface="Comic Sans MS" pitchFamily="66" charset="0"/>
              </a:rPr>
              <a:t>210-летие Отечественной войны 1812 г. и Бородинской битвы.</a:t>
            </a:r>
            <a:endParaRPr lang="ru-RU" sz="6600" b="1" dirty="0">
              <a:ln w="13462">
                <a:solidFill>
                  <a:schemeClr val="bg1"/>
                </a:solidFill>
                <a:prstDash val="solid"/>
              </a:ln>
              <a:solidFill>
                <a:schemeClr val="accent2">
                  <a:lumMod val="50000"/>
                </a:schemeClr>
              </a:solidFill>
              <a:effectLst>
                <a:outerShdw dist="38100" dir="2700000" algn="bl" rotWithShape="0">
                  <a:schemeClr val="accent5"/>
                </a:outerShdw>
              </a:effectLst>
              <a:latin typeface="Comic Sans MS" pitchFamily="66" charset="0"/>
            </a:endParaRPr>
          </a:p>
        </p:txBody>
      </p:sp>
      <p:sp>
        <p:nvSpPr>
          <p:cNvPr id="3" name="Подзаголовок 2">
            <a:extLst>
              <a:ext uri="{FF2B5EF4-FFF2-40B4-BE49-F238E27FC236}">
                <a16:creationId xmlns:a16="http://schemas.microsoft.com/office/drawing/2014/main" xmlns="" id="{0502A0C4-338C-446F-8D64-779C015C3E60}"/>
              </a:ext>
            </a:extLst>
          </p:cNvPr>
          <p:cNvSpPr>
            <a:spLocks noGrp="1"/>
          </p:cNvSpPr>
          <p:nvPr>
            <p:ph type="subTitle" idx="1"/>
          </p:nvPr>
        </p:nvSpPr>
        <p:spPr>
          <a:xfrm>
            <a:off x="0" y="4874345"/>
            <a:ext cx="9144000" cy="1655762"/>
          </a:xfrm>
        </p:spPr>
        <p:txBody>
          <a:bodyPr/>
          <a:lstStyle/>
          <a:p>
            <a:r>
              <a:rPr lang="ru-RU" dirty="0" smtClean="0"/>
              <a:t>Выполнила: </a:t>
            </a:r>
            <a:r>
              <a:rPr lang="ru-RU" dirty="0" smtClean="0"/>
              <a:t>Д</a:t>
            </a:r>
            <a:r>
              <a:rPr lang="ru-RU" dirty="0" smtClean="0"/>
              <a:t>етская модельная библиотека</a:t>
            </a:r>
            <a:r>
              <a:rPr lang="en-US" dirty="0" smtClean="0"/>
              <a:t> </a:t>
            </a:r>
            <a:r>
              <a:rPr lang="ru-RU" dirty="0" smtClean="0"/>
              <a:t>МАУК «Чишминская районная межпоселенческая библиотека»</a:t>
            </a:r>
            <a:endParaRPr lang="ru-RU" dirty="0"/>
          </a:p>
        </p:txBody>
      </p:sp>
    </p:spTree>
    <p:extLst>
      <p:ext uri="{BB962C8B-B14F-4D97-AF65-F5344CB8AC3E}">
        <p14:creationId xmlns:p14="http://schemas.microsoft.com/office/powerpoint/2010/main" xmlns="" val="971975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7134" y="237066"/>
            <a:ext cx="4538134" cy="3693319"/>
          </a:xfrm>
          <a:prstGeom prst="rect">
            <a:avLst/>
          </a:prstGeom>
        </p:spPr>
        <p:txBody>
          <a:bodyPr wrap="square">
            <a:spAutoFit/>
          </a:bodyPr>
          <a:lstStyle/>
          <a:p>
            <a:r>
              <a:rPr lang="ru-RU" dirty="0" smtClean="0">
                <a:latin typeface="Comic Sans MS" pitchFamily="66" charset="0"/>
              </a:rPr>
              <a:t>Однако Наполеон, использовав медленное продвижение русской армии, собрал свои корпуса в кулак и попробовал зайти Барклаю-де-Толли в тыл, обойдя его левый фланг с юга, для чего форсировал реку Днепр западнее Смоленска. На пути авангарда французской армии оказалась всего лишь одна семитысячная дивизия генерала Дмитрия Петровича </a:t>
            </a:r>
            <a:r>
              <a:rPr lang="ru-RU" dirty="0" err="1" smtClean="0">
                <a:latin typeface="Comic Sans MS" pitchFamily="66" charset="0"/>
              </a:rPr>
              <a:t>Неверовского</a:t>
            </a:r>
            <a:r>
              <a:rPr lang="ru-RU" dirty="0" smtClean="0">
                <a:latin typeface="Comic Sans MS" pitchFamily="66" charset="0"/>
              </a:rPr>
              <a:t> (файл 20),</a:t>
            </a:r>
          </a:p>
          <a:p>
            <a:endParaRPr lang="ru-RU" dirty="0">
              <a:latin typeface="Comic Sans MS" pitchFamily="66" charset="0"/>
            </a:endParaRPr>
          </a:p>
        </p:txBody>
      </p:sp>
      <p:pic>
        <p:nvPicPr>
          <p:cNvPr id="5" name="Рисунок 4" descr="Отечественной войны 1812 года 20+.jpg"/>
          <p:cNvPicPr>
            <a:picLocks noChangeAspect="1"/>
          </p:cNvPicPr>
          <p:nvPr/>
        </p:nvPicPr>
        <p:blipFill>
          <a:blip r:embed="rId2" cstate="print"/>
          <a:stretch>
            <a:fillRect/>
          </a:stretch>
        </p:blipFill>
        <p:spPr>
          <a:xfrm>
            <a:off x="296501" y="3884380"/>
            <a:ext cx="3784431" cy="2702347"/>
          </a:xfrm>
          <a:prstGeom prst="rect">
            <a:avLst/>
          </a:prstGeom>
        </p:spPr>
      </p:pic>
      <p:sp>
        <p:nvSpPr>
          <p:cNvPr id="6" name="Прямоугольник 5"/>
          <p:cNvSpPr/>
          <p:nvPr/>
        </p:nvSpPr>
        <p:spPr>
          <a:xfrm>
            <a:off x="5190067" y="152400"/>
            <a:ext cx="5503333" cy="3416320"/>
          </a:xfrm>
          <a:prstGeom prst="rect">
            <a:avLst/>
          </a:prstGeom>
        </p:spPr>
        <p:txBody>
          <a:bodyPr wrap="square">
            <a:spAutoFit/>
          </a:bodyPr>
          <a:lstStyle/>
          <a:p>
            <a:r>
              <a:rPr lang="ru-RU" dirty="0" smtClean="0">
                <a:latin typeface="Comic Sans MS" pitchFamily="66" charset="0"/>
              </a:rPr>
              <a:t>полностью состоявшая из новобранцев.</a:t>
            </a:r>
          </a:p>
          <a:p>
            <a:r>
              <a:rPr lang="ru-RU" dirty="0" smtClean="0">
                <a:latin typeface="Comic Sans MS" pitchFamily="66" charset="0"/>
              </a:rPr>
              <a:t>На </a:t>
            </a:r>
            <a:r>
              <a:rPr lang="ru-RU" dirty="0" err="1" smtClean="0">
                <a:latin typeface="Comic Sans MS" pitchFamily="66" charset="0"/>
              </a:rPr>
              <a:t>Неверовского</a:t>
            </a:r>
            <a:r>
              <a:rPr lang="ru-RU" dirty="0" smtClean="0">
                <a:latin typeface="Comic Sans MS" pitchFamily="66" charset="0"/>
              </a:rPr>
              <a:t> обрушились пятнадцатитысячная кавалерия </a:t>
            </a:r>
            <a:r>
              <a:rPr lang="ru-RU" dirty="0" err="1" smtClean="0">
                <a:latin typeface="Comic Sans MS" pitchFamily="66" charset="0"/>
              </a:rPr>
              <a:t>Мюрата</a:t>
            </a:r>
            <a:r>
              <a:rPr lang="ru-RU" dirty="0" smtClean="0">
                <a:latin typeface="Comic Sans MS" pitchFamily="66" charset="0"/>
              </a:rPr>
              <a:t> и семитысячная пехотная дивизия генерала </a:t>
            </a:r>
            <a:r>
              <a:rPr lang="ru-RU" dirty="0" err="1" smtClean="0">
                <a:latin typeface="Comic Sans MS" pitchFamily="66" charset="0"/>
              </a:rPr>
              <a:t>Ледрю</a:t>
            </a:r>
            <a:r>
              <a:rPr lang="ru-RU" dirty="0" smtClean="0">
                <a:latin typeface="Comic Sans MS" pitchFamily="66" charset="0"/>
              </a:rPr>
              <a:t>. В начале сражения </a:t>
            </a:r>
            <a:r>
              <a:rPr lang="ru-RU" dirty="0" err="1" smtClean="0">
                <a:latin typeface="Comic Sans MS" pitchFamily="66" charset="0"/>
              </a:rPr>
              <a:t>Неверовский</a:t>
            </a:r>
            <a:r>
              <a:rPr lang="ru-RU" dirty="0" smtClean="0">
                <a:latin typeface="Comic Sans MS" pitchFamily="66" charset="0"/>
              </a:rPr>
              <a:t> остался без кавалерии, а самое главное, без артиллерии. Тем не менее, пехота выдержала атаку с фронта, генерал </a:t>
            </a:r>
            <a:r>
              <a:rPr lang="ru-RU" dirty="0" err="1" smtClean="0">
                <a:latin typeface="Comic Sans MS" pitchFamily="66" charset="0"/>
              </a:rPr>
              <a:t>Неверовский</a:t>
            </a:r>
            <a:r>
              <a:rPr lang="ru-RU" dirty="0" smtClean="0">
                <a:latin typeface="Comic Sans MS" pitchFamily="66" charset="0"/>
              </a:rPr>
              <a:t> свернул батальоны в два каре, приказал отступать. </a:t>
            </a:r>
            <a:r>
              <a:rPr lang="ru-RU" dirty="0" err="1" smtClean="0">
                <a:latin typeface="Comic Sans MS" pitchFamily="66" charset="0"/>
              </a:rPr>
              <a:t>Увидя</a:t>
            </a:r>
            <a:r>
              <a:rPr lang="ru-RU" dirty="0" smtClean="0">
                <a:latin typeface="Comic Sans MS" pitchFamily="66" charset="0"/>
              </a:rPr>
              <a:t> отступление </a:t>
            </a:r>
            <a:r>
              <a:rPr lang="ru-RU" dirty="0" err="1" smtClean="0">
                <a:latin typeface="Comic Sans MS" pitchFamily="66" charset="0"/>
              </a:rPr>
              <a:t>Неверовского</a:t>
            </a:r>
            <a:r>
              <a:rPr lang="ru-RU" dirty="0" smtClean="0">
                <a:latin typeface="Comic Sans MS" pitchFamily="66" charset="0"/>
              </a:rPr>
              <a:t>, удвоил силу атак, но эти кавалерийские наскоки постоянно разбивались о русские пули. (файл 21)</a:t>
            </a:r>
            <a:endParaRPr lang="ru-RU" dirty="0">
              <a:latin typeface="Comic Sans MS" pitchFamily="66" charset="0"/>
            </a:endParaRPr>
          </a:p>
        </p:txBody>
      </p:sp>
      <p:pic>
        <p:nvPicPr>
          <p:cNvPr id="7" name="Рисунок 6" descr="Отечественной войны 1812 года 21+.jpg"/>
          <p:cNvPicPr>
            <a:picLocks noChangeAspect="1"/>
          </p:cNvPicPr>
          <p:nvPr/>
        </p:nvPicPr>
        <p:blipFill>
          <a:blip r:embed="rId3" cstate="print"/>
          <a:stretch>
            <a:fillRect/>
          </a:stretch>
        </p:blipFill>
        <p:spPr>
          <a:xfrm>
            <a:off x="5613401" y="3857120"/>
            <a:ext cx="3581400" cy="27762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83265" y="601134"/>
            <a:ext cx="8466667" cy="6001643"/>
          </a:xfrm>
          <a:prstGeom prst="rect">
            <a:avLst/>
          </a:prstGeom>
        </p:spPr>
        <p:txBody>
          <a:bodyPr wrap="square">
            <a:spAutoFit/>
          </a:bodyPr>
          <a:lstStyle/>
          <a:p>
            <a:r>
              <a:rPr lang="ru-RU" sz="2400" dirty="0" smtClean="0">
                <a:latin typeface="Comic Sans MS" pitchFamily="66" charset="0"/>
              </a:rPr>
              <a:t>Французы призывали: “Сдавайтесь”, а новобранцы Полтавского полка “кричали, что они умрут, а не сдадутся”. Поредевший отряд </a:t>
            </a:r>
            <a:r>
              <a:rPr lang="ru-RU" sz="2400" dirty="0" err="1" smtClean="0">
                <a:latin typeface="Comic Sans MS" pitchFamily="66" charset="0"/>
              </a:rPr>
              <a:t>Неверовского</a:t>
            </a:r>
            <a:r>
              <a:rPr lang="ru-RU" sz="2400" dirty="0" smtClean="0">
                <a:latin typeface="Comic Sans MS" pitchFamily="66" charset="0"/>
              </a:rPr>
              <a:t> отходил почти два десятка верст, атаки многотысячной конницы происходили каждые 15 минут, но все они захлебывались под ружейными залпами русской пехоты. К вечеру отряд </a:t>
            </a:r>
            <a:r>
              <a:rPr lang="ru-RU" sz="2400" dirty="0" err="1" smtClean="0">
                <a:latin typeface="Comic Sans MS" pitchFamily="66" charset="0"/>
              </a:rPr>
              <a:t>Неверовского</a:t>
            </a:r>
            <a:r>
              <a:rPr lang="ru-RU" sz="2400" dirty="0" smtClean="0">
                <a:latin typeface="Comic Sans MS" pitchFamily="66" charset="0"/>
              </a:rPr>
              <a:t> подошел к реке </a:t>
            </a:r>
            <a:r>
              <a:rPr lang="ru-RU" sz="2400" dirty="0" err="1" smtClean="0">
                <a:latin typeface="Comic Sans MS" pitchFamily="66" charset="0"/>
              </a:rPr>
              <a:t>Ивань</a:t>
            </a:r>
            <a:r>
              <a:rPr lang="ru-RU" sz="2400" dirty="0" smtClean="0">
                <a:latin typeface="Comic Sans MS" pitchFamily="66" charset="0"/>
              </a:rPr>
              <a:t>, где засел предусмотрительно отправленный вперед батальон пехоты с двумя пушками. Внезапный артиллерийский огонь охладил пыл французов, они подумали, что к русской дивизии подошло подкрепление, и отступили. Дивизия </a:t>
            </a:r>
            <a:r>
              <a:rPr lang="ru-RU" sz="2400" dirty="0" err="1" smtClean="0">
                <a:latin typeface="Comic Sans MS" pitchFamily="66" charset="0"/>
              </a:rPr>
              <a:t>Неверовского</a:t>
            </a:r>
            <a:r>
              <a:rPr lang="ru-RU" sz="2400" dirty="0" smtClean="0">
                <a:latin typeface="Comic Sans MS" pitchFamily="66" charset="0"/>
              </a:rPr>
              <a:t> потеряла в этот день полторы тысячи человек, но выиграла сутки, в течение которых удалось подтянуть войска и организовать оборону Смоленска.</a:t>
            </a:r>
          </a:p>
          <a:p>
            <a:endParaRPr lang="ru-RU" sz="2400" dirty="0">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1668" y="880535"/>
            <a:ext cx="4893733" cy="5078313"/>
          </a:xfrm>
          <a:prstGeom prst="rect">
            <a:avLst/>
          </a:prstGeom>
        </p:spPr>
        <p:txBody>
          <a:bodyPr wrap="square">
            <a:spAutoFit/>
          </a:bodyPr>
          <a:lstStyle/>
          <a:p>
            <a:r>
              <a:rPr lang="ru-RU" dirty="0" smtClean="0">
                <a:latin typeface="Comic Sans MS" pitchFamily="66" charset="0"/>
              </a:rPr>
              <a:t>Утром 16 августа 3 колонны французов под командованием маршала Нея,</a:t>
            </a:r>
          </a:p>
          <a:p>
            <a:r>
              <a:rPr lang="ru-RU" dirty="0" smtClean="0">
                <a:latin typeface="Comic Sans MS" pitchFamily="66" charset="0"/>
              </a:rPr>
              <a:t>полагая, что в городе стоит только</a:t>
            </a:r>
          </a:p>
          <a:p>
            <a:r>
              <a:rPr lang="ru-RU" dirty="0" smtClean="0">
                <a:latin typeface="Comic Sans MS" pitchFamily="66" charset="0"/>
              </a:rPr>
              <a:t>потрёпанная дивизия </a:t>
            </a:r>
            <a:r>
              <a:rPr lang="ru-RU" dirty="0" err="1" smtClean="0">
                <a:latin typeface="Comic Sans MS" pitchFamily="66" charset="0"/>
              </a:rPr>
              <a:t>Неверовского</a:t>
            </a:r>
            <a:r>
              <a:rPr lang="ru-RU" dirty="0" smtClean="0">
                <a:latin typeface="Comic Sans MS" pitchFamily="66" charset="0"/>
              </a:rPr>
              <a:t>, с</a:t>
            </a:r>
          </a:p>
          <a:p>
            <a:r>
              <a:rPr lang="ru-RU" dirty="0" smtClean="0">
                <a:latin typeface="Comic Sans MS" pitchFamily="66" charset="0"/>
              </a:rPr>
              <a:t>ходу попытались атаковать Смоленск,</a:t>
            </a:r>
          </a:p>
          <a:p>
            <a:r>
              <a:rPr lang="ru-RU" dirty="0" smtClean="0">
                <a:latin typeface="Comic Sans MS" pitchFamily="66" charset="0"/>
              </a:rPr>
              <a:t>оборону которого Багратион поручил</a:t>
            </a:r>
          </a:p>
          <a:p>
            <a:r>
              <a:rPr lang="ru-RU" dirty="0" smtClean="0">
                <a:latin typeface="Comic Sans MS" pitchFamily="66" charset="0"/>
              </a:rPr>
              <a:t>генералу Раевскому с 15 тысячами солдат, но откатились, потеряв целый</a:t>
            </a:r>
          </a:p>
          <a:p>
            <a:r>
              <a:rPr lang="ru-RU" dirty="0" smtClean="0">
                <a:latin typeface="Comic Sans MS" pitchFamily="66" charset="0"/>
              </a:rPr>
              <a:t>батальон. Штурму подвергались в</a:t>
            </a:r>
          </a:p>
          <a:p>
            <a:r>
              <a:rPr lang="ru-RU" dirty="0" smtClean="0">
                <a:latin typeface="Comic Sans MS" pitchFamily="66" charset="0"/>
              </a:rPr>
              <a:t>основном старые стены крепости, так</a:t>
            </a:r>
          </a:p>
          <a:p>
            <a:r>
              <a:rPr lang="ru-RU" dirty="0" smtClean="0">
                <a:latin typeface="Comic Sans MS" pitchFamily="66" charset="0"/>
              </a:rPr>
              <a:t>что русские войска, расположенные в</a:t>
            </a:r>
          </a:p>
          <a:p>
            <a:r>
              <a:rPr lang="ru-RU" dirty="0" smtClean="0">
                <a:latin typeface="Comic Sans MS" pitchFamily="66" charset="0"/>
              </a:rPr>
              <a:t>основном в предместьях и во рву, окружающем город, не понесли больших</a:t>
            </a:r>
          </a:p>
          <a:p>
            <a:r>
              <a:rPr lang="ru-RU" dirty="0" smtClean="0">
                <a:latin typeface="Comic Sans MS" pitchFamily="66" charset="0"/>
              </a:rPr>
              <a:t>потерь от вражеского огня. В ночь с 16</a:t>
            </a:r>
          </a:p>
          <a:p>
            <a:r>
              <a:rPr lang="ru-RU" dirty="0" smtClean="0">
                <a:latin typeface="Comic Sans MS" pitchFamily="66" charset="0"/>
              </a:rPr>
              <a:t>на 17 августа войска Раевского сменил</a:t>
            </a:r>
          </a:p>
          <a:p>
            <a:r>
              <a:rPr lang="ru-RU" dirty="0" smtClean="0">
                <a:latin typeface="Comic Sans MS" pitchFamily="66" charset="0"/>
              </a:rPr>
              <a:t>усиленный двумя дивизиями и конницей</a:t>
            </a:r>
          </a:p>
          <a:p>
            <a:r>
              <a:rPr lang="ru-RU" dirty="0" smtClean="0">
                <a:latin typeface="Comic Sans MS" pitchFamily="66" charset="0"/>
              </a:rPr>
              <a:t>пехотный корпус генерала Дмитрия</a:t>
            </a:r>
          </a:p>
          <a:p>
            <a:r>
              <a:rPr lang="ru-RU" dirty="0" smtClean="0">
                <a:latin typeface="Comic Sans MS" pitchFamily="66" charset="0"/>
              </a:rPr>
              <a:t>Сергеевича Дохтурова (файл 21А),</a:t>
            </a:r>
            <a:endParaRPr lang="ru-RU" dirty="0">
              <a:latin typeface="Comic Sans MS" pitchFamily="66" charset="0"/>
            </a:endParaRPr>
          </a:p>
        </p:txBody>
      </p:sp>
      <p:pic>
        <p:nvPicPr>
          <p:cNvPr id="5" name="Рисунок 4" descr="Отечественной войны 1812 года 21А+.jpg"/>
          <p:cNvPicPr>
            <a:picLocks noChangeAspect="1"/>
          </p:cNvPicPr>
          <p:nvPr/>
        </p:nvPicPr>
        <p:blipFill>
          <a:blip r:embed="rId2" cstate="print"/>
          <a:stretch>
            <a:fillRect/>
          </a:stretch>
        </p:blipFill>
        <p:spPr>
          <a:xfrm>
            <a:off x="5571066" y="145966"/>
            <a:ext cx="4283964" cy="2151704"/>
          </a:xfrm>
          <a:prstGeom prst="rect">
            <a:avLst/>
          </a:prstGeom>
        </p:spPr>
      </p:pic>
      <p:sp>
        <p:nvSpPr>
          <p:cNvPr id="6" name="Прямоугольник 5"/>
          <p:cNvSpPr/>
          <p:nvPr/>
        </p:nvSpPr>
        <p:spPr>
          <a:xfrm>
            <a:off x="5486400" y="2510135"/>
            <a:ext cx="5096933" cy="923330"/>
          </a:xfrm>
          <a:prstGeom prst="rect">
            <a:avLst/>
          </a:prstGeom>
        </p:spPr>
        <p:txBody>
          <a:bodyPr wrap="square">
            <a:spAutoFit/>
          </a:bodyPr>
          <a:lstStyle/>
          <a:p>
            <a:r>
              <a:rPr lang="ru-RU" dirty="0" smtClean="0">
                <a:latin typeface="Comic Sans MS" pitchFamily="66" charset="0"/>
              </a:rPr>
              <a:t>который не смотря на болезнь в течении 10 часов защищал Смоленск от яростных атак врага. (файл 22)</a:t>
            </a:r>
            <a:endParaRPr lang="ru-RU" dirty="0">
              <a:latin typeface="Comic Sans MS" pitchFamily="66" charset="0"/>
            </a:endParaRPr>
          </a:p>
        </p:txBody>
      </p:sp>
      <p:pic>
        <p:nvPicPr>
          <p:cNvPr id="7" name="Рисунок 6" descr="Отечественной войны 1812 года 22+.jpg"/>
          <p:cNvPicPr>
            <a:picLocks noChangeAspect="1"/>
          </p:cNvPicPr>
          <p:nvPr/>
        </p:nvPicPr>
        <p:blipFill>
          <a:blip r:embed="rId3" cstate="print"/>
          <a:stretch>
            <a:fillRect/>
          </a:stretch>
        </p:blipFill>
        <p:spPr>
          <a:xfrm>
            <a:off x="5520246" y="3563789"/>
            <a:ext cx="4935918" cy="303174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65668" y="855134"/>
            <a:ext cx="4402665" cy="4801314"/>
          </a:xfrm>
          <a:prstGeom prst="rect">
            <a:avLst/>
          </a:prstGeom>
        </p:spPr>
        <p:txBody>
          <a:bodyPr wrap="square">
            <a:spAutoFit/>
          </a:bodyPr>
          <a:lstStyle/>
          <a:p>
            <a:r>
              <a:rPr lang="ru-RU" dirty="0" smtClean="0">
                <a:latin typeface="Comic Sans MS" pitchFamily="66" charset="0"/>
              </a:rPr>
              <a:t>Упорное сражение за Смоленск, в котором 180 тысячам французам противостояло 25 тысяч русских, продолжалось до утра 18 августа, когда </a:t>
            </a:r>
            <a:r>
              <a:rPr lang="ru-RU" dirty="0" err="1" smtClean="0">
                <a:latin typeface="Comic Sans MS" pitchFamily="66" charset="0"/>
              </a:rPr>
              <a:t>Барклайде-Толли</a:t>
            </a:r>
            <a:r>
              <a:rPr lang="ru-RU" dirty="0" smtClean="0">
                <a:latin typeface="Comic Sans MS" pitchFamily="66" charset="0"/>
              </a:rPr>
              <a:t> отвёл войска из горевшего города, чтобы избежать большой битвы без шансов на победу. Отступление всей русской армии, которое французский генерал </a:t>
            </a:r>
            <a:r>
              <a:rPr lang="ru-RU" dirty="0" err="1" smtClean="0">
                <a:latin typeface="Comic Sans MS" pitchFamily="66" charset="0"/>
              </a:rPr>
              <a:t>Сегюр</a:t>
            </a:r>
            <a:r>
              <a:rPr lang="ru-RU" dirty="0" smtClean="0">
                <a:latin typeface="Comic Sans MS" pitchFamily="66" charset="0"/>
              </a:rPr>
              <a:t> назвал “львиным отступлением”, прикрывали несколько русских подразделений в невиданных по упорству боях. Стойкость русских настолько поразила Наполеона, что он попытался предложить мир Александру I. Однако его обращение осталось без ответа. </a:t>
            </a:r>
            <a:endParaRPr lang="ru-RU" dirty="0">
              <a:latin typeface="Comic Sans MS" pitchFamily="66" charset="0"/>
            </a:endParaRPr>
          </a:p>
        </p:txBody>
      </p:sp>
      <p:sp>
        <p:nvSpPr>
          <p:cNvPr id="7" name="Прямоугольник 6"/>
          <p:cNvSpPr/>
          <p:nvPr/>
        </p:nvSpPr>
        <p:spPr>
          <a:xfrm>
            <a:off x="5173134" y="101600"/>
            <a:ext cx="5985933" cy="2308324"/>
          </a:xfrm>
          <a:prstGeom prst="rect">
            <a:avLst/>
          </a:prstGeom>
        </p:spPr>
        <p:txBody>
          <a:bodyPr wrap="square">
            <a:spAutoFit/>
          </a:bodyPr>
          <a:lstStyle/>
          <a:p>
            <a:r>
              <a:rPr lang="ru-RU" dirty="0" smtClean="0">
                <a:latin typeface="Comic Sans MS" pitchFamily="66" charset="0"/>
              </a:rPr>
              <a:t>Отношения между Багратионом и Барклаем-де-Толли после отступления из Смоленска с каждым днём становились всё напряжённее. Отсутствие единоначалия могло привести к катастрофическим последствиям. На специально созданном совете главнокомандующим был единогласно утверждён генерал от инфантерии Михаил Илларионович Кутузов (файл 23),</a:t>
            </a:r>
            <a:endParaRPr lang="ru-RU" dirty="0">
              <a:latin typeface="Comic Sans MS" pitchFamily="66" charset="0"/>
            </a:endParaRPr>
          </a:p>
        </p:txBody>
      </p:sp>
      <p:pic>
        <p:nvPicPr>
          <p:cNvPr id="8" name="Рисунок 7" descr="Отечественной войны 1812 года 23+.jpg"/>
          <p:cNvPicPr>
            <a:picLocks noChangeAspect="1"/>
          </p:cNvPicPr>
          <p:nvPr/>
        </p:nvPicPr>
        <p:blipFill>
          <a:blip r:embed="rId2" cstate="print"/>
          <a:stretch>
            <a:fillRect/>
          </a:stretch>
        </p:blipFill>
        <p:spPr>
          <a:xfrm>
            <a:off x="6506029" y="2591262"/>
            <a:ext cx="2798838" cy="392807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7867" y="177799"/>
            <a:ext cx="4775199" cy="6463308"/>
          </a:xfrm>
          <a:prstGeom prst="rect">
            <a:avLst/>
          </a:prstGeom>
        </p:spPr>
        <p:txBody>
          <a:bodyPr wrap="square">
            <a:spAutoFit/>
          </a:bodyPr>
          <a:lstStyle/>
          <a:p>
            <a:r>
              <a:rPr lang="ru-RU" dirty="0" smtClean="0">
                <a:latin typeface="Comic Sans MS" pitchFamily="66" charset="0"/>
              </a:rPr>
              <a:t>который принял армию 29 августа в </a:t>
            </a:r>
            <a:r>
              <a:rPr lang="ru-RU" dirty="0" err="1" smtClean="0">
                <a:latin typeface="Comic Sans MS" pitchFamily="66" charset="0"/>
              </a:rPr>
              <a:t>Царёво-Займище</a:t>
            </a:r>
            <a:r>
              <a:rPr lang="ru-RU" dirty="0" smtClean="0">
                <a:latin typeface="Comic Sans MS" pitchFamily="66" charset="0"/>
              </a:rPr>
              <a:t> Смоленской губернии. Князь Михаил Илларионович </a:t>
            </a:r>
            <a:r>
              <a:rPr lang="ru-RU" dirty="0" err="1" smtClean="0">
                <a:latin typeface="Comic Sans MS" pitchFamily="66" charset="0"/>
              </a:rPr>
              <a:t>ГоленищевКутузов</a:t>
            </a:r>
            <a:r>
              <a:rPr lang="ru-RU" dirty="0" smtClean="0">
                <a:latin typeface="Comic Sans MS" pitchFamily="66" charset="0"/>
              </a:rPr>
              <a:t> происходил из древнего боярского рода. Окончив Артиллерийскую школу, он впервые отличился в 1765 и 1769 гг., разгромив поляков-конфедератов. Во время русско-турецкой войны 1768-1774 гг. он проявил свои военные таланты, участвуя в главных сражения при Рябой могиле, Ларге и </a:t>
            </a:r>
            <a:r>
              <a:rPr lang="ru-RU" dirty="0" err="1" smtClean="0">
                <a:latin typeface="Comic Sans MS" pitchFamily="66" charset="0"/>
              </a:rPr>
              <a:t>Кагуле</a:t>
            </a:r>
            <a:r>
              <a:rPr lang="ru-RU" dirty="0" smtClean="0">
                <a:latin typeface="Comic Sans MS" pitchFamily="66" charset="0"/>
              </a:rPr>
              <a:t>. В 1774 г. в бою с крымским татарами Кутузов был ранен в висок пулей, которая прошла насквозь, лишив его левого глаза. Он выжил после тяжелейшего ранения и был награжден орденом Святого Георгия 4-й степени. С 1776 г. он служил под началом Суворова, став одним из его любимых и наиболее талантливых учеников. Во время </a:t>
            </a:r>
            <a:r>
              <a:rPr lang="ru-RU" dirty="0" err="1" smtClean="0">
                <a:latin typeface="Comic Sans MS" pitchFamily="66" charset="0"/>
              </a:rPr>
              <a:t>русскотурецкой</a:t>
            </a:r>
            <a:r>
              <a:rPr lang="ru-RU" dirty="0" smtClean="0">
                <a:latin typeface="Comic Sans MS" pitchFamily="66" charset="0"/>
              </a:rPr>
              <a:t> войны 1787-1791 гг., в бою под </a:t>
            </a:r>
            <a:r>
              <a:rPr lang="ru-RU" dirty="0" err="1" smtClean="0">
                <a:latin typeface="Comic Sans MS" pitchFamily="66" charset="0"/>
              </a:rPr>
              <a:t>Очаковым</a:t>
            </a:r>
            <a:r>
              <a:rPr lang="ru-RU" dirty="0" smtClean="0">
                <a:latin typeface="Comic Sans MS" pitchFamily="66" charset="0"/>
              </a:rPr>
              <a:t> (файл 24), </a:t>
            </a:r>
            <a:endParaRPr lang="ru-RU" dirty="0">
              <a:latin typeface="Comic Sans MS" pitchFamily="66" charset="0"/>
            </a:endParaRPr>
          </a:p>
        </p:txBody>
      </p:sp>
      <p:sp>
        <p:nvSpPr>
          <p:cNvPr id="5" name="Прямоугольник 4"/>
          <p:cNvSpPr/>
          <p:nvPr/>
        </p:nvSpPr>
        <p:spPr>
          <a:xfrm>
            <a:off x="5147734" y="2642571"/>
            <a:ext cx="6096000" cy="1477328"/>
          </a:xfrm>
          <a:prstGeom prst="rect">
            <a:avLst/>
          </a:prstGeom>
        </p:spPr>
        <p:txBody>
          <a:bodyPr>
            <a:spAutoFit/>
          </a:bodyPr>
          <a:lstStyle/>
          <a:p>
            <a:r>
              <a:rPr lang="ru-RU" dirty="0" smtClean="0">
                <a:latin typeface="Comic Sans MS" pitchFamily="66" charset="0"/>
              </a:rPr>
              <a:t>он вновь получил тяжелое ранение. Пуля вошла Кутузову в щеку и вышла из затылка. Ранение было смертельным, но полководец выжил, что повергло в изумление его врача. В 1790 г. он участвует в штурме Измаила (файл 25),</a:t>
            </a:r>
            <a:endParaRPr lang="ru-RU" dirty="0">
              <a:latin typeface="Comic Sans MS" pitchFamily="66" charset="0"/>
            </a:endParaRPr>
          </a:p>
        </p:txBody>
      </p:sp>
      <p:pic>
        <p:nvPicPr>
          <p:cNvPr id="6" name="Рисунок 5" descr="Отечественной войны 1812 года 24+.jpg"/>
          <p:cNvPicPr>
            <a:picLocks noChangeAspect="1"/>
          </p:cNvPicPr>
          <p:nvPr/>
        </p:nvPicPr>
        <p:blipFill>
          <a:blip r:embed="rId2" cstate="print"/>
          <a:stretch>
            <a:fillRect/>
          </a:stretch>
        </p:blipFill>
        <p:spPr>
          <a:xfrm>
            <a:off x="6265334" y="160867"/>
            <a:ext cx="3564298" cy="2399565"/>
          </a:xfrm>
          <a:prstGeom prst="rect">
            <a:avLst/>
          </a:prstGeom>
        </p:spPr>
      </p:pic>
      <p:pic>
        <p:nvPicPr>
          <p:cNvPr id="7" name="Рисунок 6" descr="Отечественной войны 1812 года 25+.jpg"/>
          <p:cNvPicPr>
            <a:picLocks noChangeAspect="1"/>
          </p:cNvPicPr>
          <p:nvPr/>
        </p:nvPicPr>
        <p:blipFill>
          <a:blip r:embed="rId3" cstate="print"/>
          <a:stretch>
            <a:fillRect/>
          </a:stretch>
        </p:blipFill>
        <p:spPr>
          <a:xfrm>
            <a:off x="7236580" y="4107001"/>
            <a:ext cx="1932819" cy="261553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3932" y="424303"/>
            <a:ext cx="4411135" cy="1754326"/>
          </a:xfrm>
          <a:prstGeom prst="rect">
            <a:avLst/>
          </a:prstGeom>
        </p:spPr>
        <p:txBody>
          <a:bodyPr wrap="square">
            <a:spAutoFit/>
          </a:bodyPr>
          <a:lstStyle/>
          <a:p>
            <a:r>
              <a:rPr lang="ru-RU" dirty="0" smtClean="0">
                <a:latin typeface="Comic Sans MS" pitchFamily="66" charset="0"/>
              </a:rPr>
              <a:t>одним из первых ворвавшись в крепость, в 1791 г. Кутузов одержал победы над турками в Молдавии, а вскоре нанес поражение польским повстанцам </a:t>
            </a:r>
            <a:r>
              <a:rPr lang="ru-RU" dirty="0" err="1" smtClean="0">
                <a:latin typeface="Comic Sans MS" pitchFamily="66" charset="0"/>
              </a:rPr>
              <a:t>Тадеуша</a:t>
            </a:r>
            <a:r>
              <a:rPr lang="ru-RU" dirty="0" smtClean="0">
                <a:latin typeface="Comic Sans MS" pitchFamily="66" charset="0"/>
              </a:rPr>
              <a:t> </a:t>
            </a:r>
            <a:r>
              <a:rPr lang="ru-RU" dirty="0" err="1" smtClean="0">
                <a:latin typeface="Comic Sans MS" pitchFamily="66" charset="0"/>
              </a:rPr>
              <a:t>Костюшко</a:t>
            </a:r>
            <a:r>
              <a:rPr lang="ru-RU" dirty="0" smtClean="0">
                <a:latin typeface="Comic Sans MS" pitchFamily="66" charset="0"/>
              </a:rPr>
              <a:t> (файл 26).</a:t>
            </a:r>
            <a:endParaRPr lang="ru-RU" dirty="0">
              <a:latin typeface="Comic Sans MS" pitchFamily="66" charset="0"/>
            </a:endParaRPr>
          </a:p>
        </p:txBody>
      </p:sp>
      <p:pic>
        <p:nvPicPr>
          <p:cNvPr id="5" name="Рисунок 4" descr="Отечественной войны 1812 года 26+.jpg"/>
          <p:cNvPicPr>
            <a:picLocks noChangeAspect="1"/>
          </p:cNvPicPr>
          <p:nvPr/>
        </p:nvPicPr>
        <p:blipFill>
          <a:blip r:embed="rId2" cstate="print"/>
          <a:stretch>
            <a:fillRect/>
          </a:stretch>
        </p:blipFill>
        <p:spPr>
          <a:xfrm>
            <a:off x="431291" y="2367651"/>
            <a:ext cx="3040041" cy="2310860"/>
          </a:xfrm>
          <a:prstGeom prst="rect">
            <a:avLst/>
          </a:prstGeom>
        </p:spPr>
      </p:pic>
      <p:sp>
        <p:nvSpPr>
          <p:cNvPr id="6" name="Прямоугольник 5"/>
          <p:cNvSpPr/>
          <p:nvPr/>
        </p:nvSpPr>
        <p:spPr>
          <a:xfrm>
            <a:off x="211667" y="5080001"/>
            <a:ext cx="4148667" cy="1200329"/>
          </a:xfrm>
          <a:prstGeom prst="rect">
            <a:avLst/>
          </a:prstGeom>
        </p:spPr>
        <p:txBody>
          <a:bodyPr wrap="square">
            <a:spAutoFit/>
          </a:bodyPr>
          <a:lstStyle/>
          <a:p>
            <a:r>
              <a:rPr lang="ru-RU" dirty="0" smtClean="0">
                <a:latin typeface="Comic Sans MS" pitchFamily="66" charset="0"/>
              </a:rPr>
              <a:t>В августе 1805 г. М.И. Кутузов командовал русской армии во время </a:t>
            </a:r>
            <a:r>
              <a:rPr lang="ru-RU" dirty="0" err="1" smtClean="0">
                <a:latin typeface="Comic Sans MS" pitchFamily="66" charset="0"/>
              </a:rPr>
              <a:t>Аустерлицкого</a:t>
            </a:r>
            <a:r>
              <a:rPr lang="ru-RU" dirty="0" smtClean="0">
                <a:latin typeface="Comic Sans MS" pitchFamily="66" charset="0"/>
              </a:rPr>
              <a:t> сражения (файл 27)</a:t>
            </a:r>
            <a:endParaRPr lang="ru-RU" dirty="0">
              <a:latin typeface="Comic Sans MS" pitchFamily="66" charset="0"/>
            </a:endParaRPr>
          </a:p>
        </p:txBody>
      </p:sp>
      <p:sp>
        <p:nvSpPr>
          <p:cNvPr id="7" name="Прямоугольник 6"/>
          <p:cNvSpPr/>
          <p:nvPr/>
        </p:nvSpPr>
        <p:spPr>
          <a:xfrm>
            <a:off x="4690533" y="2328333"/>
            <a:ext cx="5858934" cy="4278094"/>
          </a:xfrm>
          <a:prstGeom prst="rect">
            <a:avLst/>
          </a:prstGeom>
        </p:spPr>
        <p:txBody>
          <a:bodyPr wrap="square">
            <a:spAutoFit/>
          </a:bodyPr>
          <a:lstStyle/>
          <a:p>
            <a:r>
              <a:rPr lang="ru-RU" sz="1600" dirty="0" smtClean="0">
                <a:latin typeface="Comic Sans MS" pitchFamily="66" charset="0"/>
              </a:rPr>
              <a:t>закончившееся поражением русских и австрийских войск из-за вмешательства в командование императора Александр I. В 1811 г. был назначен главнокомандующим Дунайской армией в затяжной войне с Турцией 1806/12 гг. Под его командованием русские войска нанесли решительное поражение турецкой армии под </a:t>
            </a:r>
            <a:r>
              <a:rPr lang="ru-RU" sz="1600" dirty="0" err="1" smtClean="0">
                <a:latin typeface="Comic Sans MS" pitchFamily="66" charset="0"/>
              </a:rPr>
              <a:t>Рущуком</a:t>
            </a:r>
            <a:r>
              <a:rPr lang="ru-RU" sz="1600" dirty="0" smtClean="0">
                <a:latin typeface="Comic Sans MS" pitchFamily="66" charset="0"/>
              </a:rPr>
              <a:t>, что вынудило османское правительство начать мирные переговоры. Кутузову 28 мая 1812 г. (за месяц до вторжения Наполеона) в Бухаресте удалось подписать мирный договор, обеспечивший нейтралитет Османской империи в предстоящей войне. Кутузова показал себя так же как тонкий дипломат, являясь в 1793- 1795 гг. посланником в Османской империи. Результатом его деятельности явилось подписание беспрецедентного русско-османского договора, а сама Османская империя приняла активное участие в войнах второй антифранцузской коалиции. </a:t>
            </a:r>
            <a:endParaRPr lang="ru-RU" sz="1600" dirty="0">
              <a:latin typeface="Comic Sans MS" pitchFamily="66" charset="0"/>
            </a:endParaRPr>
          </a:p>
        </p:txBody>
      </p:sp>
      <p:pic>
        <p:nvPicPr>
          <p:cNvPr id="8" name="Рисунок 7" descr="Отечественной войны 1812 года 27+.jpg"/>
          <p:cNvPicPr>
            <a:picLocks noChangeAspect="1"/>
          </p:cNvPicPr>
          <p:nvPr/>
        </p:nvPicPr>
        <p:blipFill>
          <a:blip r:embed="rId3" cstate="print"/>
          <a:stretch>
            <a:fillRect/>
          </a:stretch>
        </p:blipFill>
        <p:spPr>
          <a:xfrm>
            <a:off x="6299200" y="0"/>
            <a:ext cx="2867054" cy="2245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71600" y="601345"/>
            <a:ext cx="8779934" cy="5632311"/>
          </a:xfrm>
          <a:prstGeom prst="rect">
            <a:avLst/>
          </a:prstGeom>
        </p:spPr>
        <p:txBody>
          <a:bodyPr wrap="square">
            <a:spAutoFit/>
          </a:bodyPr>
          <a:lstStyle/>
          <a:p>
            <a:r>
              <a:rPr lang="ru-RU" sz="2000" dirty="0" smtClean="0">
                <a:latin typeface="Comic Sans MS" pitchFamily="66" charset="0"/>
              </a:rPr>
              <a:t>Назначение Кутузова главнокомандующим вселило в войсках веру в победу. По полкам пронеслась крылатая фраза “Приехал Кутузов бить французов”. 3 сентября русская армия, отступавшая от Смоленска, расположилась у села Бородино, в 125 км от Москвы, где Кутузов решил дать генеральное сражение, откладывать которое дальше было невозможно, так как император Александр I требовал остановить продвижение французской армии к Москве. Перед сражением русская армия насчитывала до 132 тысяч солдат против 138 тысяч армии Наполеона. При этом несколько тысяч русских ополченцев не имело ружей. Наполеоновская пехота состояла в основном из опытных солдат, тогда как в армии Кутузова было много новобранцев. Французы имели так же преимущество в тяжелой кавалерии. Замысел Кутузова состоял в том, чтобы в ходе оборонительных действий нанести французским войскам как можно больше потерь, изменить соотношение сил, сохранить русские войска для дальнейших сражений и для полного разгрома французской армии. В соответствии с этим замыслом был построен боевой порядок русских войск.</a:t>
            </a:r>
            <a:endParaRPr lang="ru-RU" sz="2000" dirty="0">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334" y="184203"/>
            <a:ext cx="5393266" cy="2031325"/>
          </a:xfrm>
          <a:prstGeom prst="rect">
            <a:avLst/>
          </a:prstGeom>
        </p:spPr>
        <p:txBody>
          <a:bodyPr wrap="square">
            <a:spAutoFit/>
          </a:bodyPr>
          <a:lstStyle/>
          <a:p>
            <a:r>
              <a:rPr lang="ru-RU" dirty="0" smtClean="0">
                <a:latin typeface="Comic Sans MS" pitchFamily="66" charset="0"/>
              </a:rPr>
              <a:t>5 сентября состоялось сражение при </a:t>
            </a:r>
            <a:r>
              <a:rPr lang="ru-RU" dirty="0" err="1" smtClean="0">
                <a:latin typeface="Comic Sans MS" pitchFamily="66" charset="0"/>
              </a:rPr>
              <a:t>Шевардинском</a:t>
            </a:r>
            <a:r>
              <a:rPr lang="ru-RU" dirty="0" smtClean="0">
                <a:latin typeface="Comic Sans MS" pitchFamily="66" charset="0"/>
              </a:rPr>
              <a:t> редуте, которое задержало французские войска и дало возможность русским построить укрепления на основных позициях. Французы дважды врывались в редут, и каждый раз пехота генерала </a:t>
            </a:r>
            <a:r>
              <a:rPr lang="ru-RU" dirty="0" err="1" smtClean="0">
                <a:latin typeface="Comic Sans MS" pitchFamily="66" charset="0"/>
              </a:rPr>
              <a:t>Неверовского</a:t>
            </a:r>
            <a:r>
              <a:rPr lang="ru-RU" dirty="0" smtClean="0">
                <a:latin typeface="Comic Sans MS" pitchFamily="66" charset="0"/>
              </a:rPr>
              <a:t> выбивала их. (файл 28)</a:t>
            </a:r>
            <a:endParaRPr lang="ru-RU" dirty="0">
              <a:latin typeface="Comic Sans MS" pitchFamily="66" charset="0"/>
            </a:endParaRPr>
          </a:p>
        </p:txBody>
      </p:sp>
      <p:pic>
        <p:nvPicPr>
          <p:cNvPr id="3" name="Рисунок 2" descr="Отечественной войны 1812 года 28+.jpg"/>
          <p:cNvPicPr>
            <a:picLocks noChangeAspect="1"/>
          </p:cNvPicPr>
          <p:nvPr/>
        </p:nvPicPr>
        <p:blipFill>
          <a:blip r:embed="rId2" cstate="print"/>
          <a:stretch>
            <a:fillRect/>
          </a:stretch>
        </p:blipFill>
        <p:spPr>
          <a:xfrm>
            <a:off x="338158" y="2429932"/>
            <a:ext cx="4877309" cy="4171949"/>
          </a:xfrm>
          <a:prstGeom prst="rect">
            <a:avLst/>
          </a:prstGeom>
        </p:spPr>
      </p:pic>
      <p:sp>
        <p:nvSpPr>
          <p:cNvPr id="5" name="Прямоугольник 4"/>
          <p:cNvSpPr/>
          <p:nvPr/>
        </p:nvSpPr>
        <p:spPr>
          <a:xfrm>
            <a:off x="5681135" y="321734"/>
            <a:ext cx="4639732" cy="6247864"/>
          </a:xfrm>
          <a:prstGeom prst="rect">
            <a:avLst/>
          </a:prstGeom>
        </p:spPr>
        <p:txBody>
          <a:bodyPr wrap="square">
            <a:spAutoFit/>
          </a:bodyPr>
          <a:lstStyle/>
          <a:p>
            <a:r>
              <a:rPr lang="ru-RU" sz="2000" dirty="0" smtClean="0">
                <a:latin typeface="Comic Sans MS" pitchFamily="66" charset="0"/>
              </a:rPr>
              <a:t>На Бородинское поле спускались 210-летие Отечественной войны 1812 г. и Бородинской битвы. 8 сумерки, когда противнику ещё раз удалось овладеть редутом и ворваться в деревню </a:t>
            </a:r>
            <a:r>
              <a:rPr lang="ru-RU" sz="2000" dirty="0" err="1" smtClean="0">
                <a:latin typeface="Comic Sans MS" pitchFamily="66" charset="0"/>
              </a:rPr>
              <a:t>Шевардино</a:t>
            </a:r>
            <a:r>
              <a:rPr lang="ru-RU" sz="2000" dirty="0" smtClean="0">
                <a:latin typeface="Comic Sans MS" pitchFamily="66" charset="0"/>
              </a:rPr>
              <a:t>, русские гренадеры из резерва отбили редут.. Бой постепенно ослабел и, наконец, прекратился. Задача по задержанию врага была выполнена, и Кутузов приказал отвести войска от редута к главным силам.</a:t>
            </a:r>
            <a:r>
              <a:rPr lang="ru-RU" sz="2000" dirty="0" smtClean="0"/>
              <a:t> </a:t>
            </a:r>
            <a:r>
              <a:rPr lang="ru-RU" sz="2000" dirty="0" smtClean="0">
                <a:latin typeface="Comic Sans MS" pitchFamily="66" charset="0"/>
              </a:rPr>
              <a:t>Бородинская битва началась рано утром 7 сентября. Когда солнце начало подниматься позади лагеря русских войск, Наполеон весело воскликнул: “Вот солнце Аустерлица!” Но триумфальной победе 1805 г. не было суждено повториться</a:t>
            </a:r>
            <a:endParaRPr lang="ru-RU" sz="2000" dirty="0">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6269" y="550333"/>
            <a:ext cx="4936066" cy="3139321"/>
          </a:xfrm>
          <a:prstGeom prst="rect">
            <a:avLst/>
          </a:prstGeom>
        </p:spPr>
        <p:txBody>
          <a:bodyPr wrap="square">
            <a:spAutoFit/>
          </a:bodyPr>
          <a:lstStyle/>
          <a:p>
            <a:r>
              <a:rPr lang="ru-RU" dirty="0" smtClean="0">
                <a:latin typeface="Comic Sans MS" pitchFamily="66" charset="0"/>
              </a:rPr>
              <a:t>В утренние часы после канонады из 100 орудий две дивизии корпуса </a:t>
            </a:r>
            <a:r>
              <a:rPr lang="ru-RU" dirty="0" err="1" smtClean="0">
                <a:latin typeface="Comic Sans MS" pitchFamily="66" charset="0"/>
              </a:rPr>
              <a:t>Даву</a:t>
            </a:r>
            <a:r>
              <a:rPr lang="ru-RU" dirty="0" smtClean="0">
                <a:latin typeface="Comic Sans MS" pitchFamily="66" charset="0"/>
              </a:rPr>
              <a:t> численностью 25 тысяч человек начали атаку на укрепления, которые вошли в военную историю как “</a:t>
            </a:r>
            <a:r>
              <a:rPr lang="ru-RU" dirty="0" err="1" smtClean="0">
                <a:latin typeface="Comic Sans MS" pitchFamily="66" charset="0"/>
              </a:rPr>
              <a:t>Багратионовы</a:t>
            </a:r>
            <a:r>
              <a:rPr lang="ru-RU" dirty="0" smtClean="0">
                <a:latin typeface="Comic Sans MS" pitchFamily="66" charset="0"/>
              </a:rPr>
              <a:t> флеши”. Флеши (от французского “</a:t>
            </a:r>
            <a:r>
              <a:rPr lang="ru-RU" dirty="0" err="1" smtClean="0">
                <a:latin typeface="Comic Sans MS" pitchFamily="66" charset="0"/>
              </a:rPr>
              <a:t>Флеш</a:t>
            </a:r>
            <a:r>
              <a:rPr lang="ru-RU" dirty="0" smtClean="0">
                <a:latin typeface="Comic Sans MS" pitchFamily="66" charset="0"/>
              </a:rPr>
              <a:t>” — стрела) — это полевые укрепления, состоящие из двух фасов длиной 20—30 метров каждый под острым углом, обращённым вершиной в сторону противника. (файл 29)</a:t>
            </a:r>
            <a:endParaRPr lang="ru-RU" dirty="0">
              <a:latin typeface="Comic Sans MS" pitchFamily="66" charset="0"/>
            </a:endParaRPr>
          </a:p>
        </p:txBody>
      </p:sp>
      <p:pic>
        <p:nvPicPr>
          <p:cNvPr id="5" name="Рисунок 4" descr="Отечественной войны 1812 года 29+.jpg"/>
          <p:cNvPicPr>
            <a:picLocks noChangeAspect="1"/>
          </p:cNvPicPr>
          <p:nvPr/>
        </p:nvPicPr>
        <p:blipFill>
          <a:blip r:embed="rId2" cstate="print"/>
          <a:stretch>
            <a:fillRect/>
          </a:stretch>
        </p:blipFill>
        <p:spPr>
          <a:xfrm>
            <a:off x="230184" y="4055534"/>
            <a:ext cx="4915590" cy="2506133"/>
          </a:xfrm>
          <a:prstGeom prst="rect">
            <a:avLst/>
          </a:prstGeom>
        </p:spPr>
      </p:pic>
      <p:sp>
        <p:nvSpPr>
          <p:cNvPr id="6" name="Прямоугольник 5"/>
          <p:cNvSpPr/>
          <p:nvPr/>
        </p:nvSpPr>
        <p:spPr>
          <a:xfrm>
            <a:off x="5384800" y="269501"/>
            <a:ext cx="6096000" cy="646331"/>
          </a:xfrm>
          <a:prstGeom prst="rect">
            <a:avLst/>
          </a:prstGeom>
        </p:spPr>
        <p:txBody>
          <a:bodyPr>
            <a:spAutoFit/>
          </a:bodyPr>
          <a:lstStyle/>
          <a:p>
            <a:r>
              <a:rPr lang="ru-RU" dirty="0" smtClean="0">
                <a:latin typeface="Comic Sans MS" pitchFamily="66" charset="0"/>
              </a:rPr>
              <a:t>Флеши обороняли дивизии генералов Михаила Семеновича Воронцова (файл 30)</a:t>
            </a:r>
            <a:endParaRPr lang="ru-RU" dirty="0">
              <a:latin typeface="Comic Sans MS" pitchFamily="66" charset="0"/>
            </a:endParaRPr>
          </a:p>
        </p:txBody>
      </p:sp>
      <p:pic>
        <p:nvPicPr>
          <p:cNvPr id="7" name="Рисунок 6" descr="Отечественной войны 1812 года 30 А+.jpg"/>
          <p:cNvPicPr>
            <a:picLocks noChangeAspect="1"/>
          </p:cNvPicPr>
          <p:nvPr/>
        </p:nvPicPr>
        <p:blipFill>
          <a:blip r:embed="rId3" cstate="print"/>
          <a:stretch>
            <a:fillRect/>
          </a:stretch>
        </p:blipFill>
        <p:spPr>
          <a:xfrm>
            <a:off x="5571068" y="1159676"/>
            <a:ext cx="4648198" cy="536767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Отечественной войны 1812 года 31+.jpg"/>
          <p:cNvPicPr>
            <a:picLocks noGrp="1" noChangeAspect="1"/>
          </p:cNvPicPr>
          <p:nvPr>
            <p:ph idx="1"/>
          </p:nvPr>
        </p:nvPicPr>
        <p:blipFill>
          <a:blip r:embed="rId2" cstate="print"/>
          <a:stretch>
            <a:fillRect/>
          </a:stretch>
        </p:blipFill>
        <p:spPr>
          <a:xfrm>
            <a:off x="5304186" y="1451124"/>
            <a:ext cx="5776074" cy="3705076"/>
          </a:xfrm>
        </p:spPr>
      </p:pic>
      <p:sp>
        <p:nvSpPr>
          <p:cNvPr id="4" name="Прямоугольник 3"/>
          <p:cNvSpPr/>
          <p:nvPr/>
        </p:nvSpPr>
        <p:spPr>
          <a:xfrm>
            <a:off x="143933" y="681841"/>
            <a:ext cx="4944534" cy="5632311"/>
          </a:xfrm>
          <a:prstGeom prst="rect">
            <a:avLst/>
          </a:prstGeom>
        </p:spPr>
        <p:txBody>
          <a:bodyPr wrap="square">
            <a:spAutoFit/>
          </a:bodyPr>
          <a:lstStyle/>
          <a:p>
            <a:r>
              <a:rPr lang="ru-RU" dirty="0" smtClean="0">
                <a:latin typeface="Comic Sans MS" pitchFamily="66" charset="0"/>
              </a:rPr>
              <a:t>Несмотря на численное превосходство врага атака была отбита. После второй отбитой атаки Наполеон усилил войска </a:t>
            </a:r>
            <a:r>
              <a:rPr lang="ru-RU" dirty="0" err="1" smtClean="0">
                <a:latin typeface="Comic Sans MS" pitchFamily="66" charset="0"/>
              </a:rPr>
              <a:t>Даву</a:t>
            </a:r>
            <a:r>
              <a:rPr lang="ru-RU" dirty="0" smtClean="0">
                <a:latin typeface="Comic Sans MS" pitchFamily="66" charset="0"/>
              </a:rPr>
              <a:t> корпусами Нея, </a:t>
            </a:r>
            <a:r>
              <a:rPr lang="ru-RU" dirty="0" err="1" smtClean="0">
                <a:latin typeface="Comic Sans MS" pitchFamily="66" charset="0"/>
              </a:rPr>
              <a:t>Жюно</a:t>
            </a:r>
            <a:r>
              <a:rPr lang="ru-RU" dirty="0" smtClean="0">
                <a:latin typeface="Comic Sans MS" pitchFamily="66" charset="0"/>
              </a:rPr>
              <a:t> и конницей </a:t>
            </a:r>
            <a:r>
              <a:rPr lang="ru-RU" dirty="0" err="1" smtClean="0">
                <a:latin typeface="Comic Sans MS" pitchFamily="66" charset="0"/>
              </a:rPr>
              <a:t>Мюрата</a:t>
            </a:r>
            <a:r>
              <a:rPr lang="ru-RU" dirty="0" smtClean="0">
                <a:latin typeface="Comic Sans MS" pitchFamily="66" charset="0"/>
              </a:rPr>
              <a:t>. Защитники флешей так же получили подкрепление. Корпуса Нея, </a:t>
            </a:r>
            <a:r>
              <a:rPr lang="ru-RU" dirty="0" err="1" smtClean="0">
                <a:latin typeface="Comic Sans MS" pitchFamily="66" charset="0"/>
              </a:rPr>
              <a:t>Даву</a:t>
            </a:r>
            <a:r>
              <a:rPr lang="ru-RU" dirty="0" smtClean="0">
                <a:latin typeface="Comic Sans MS" pitchFamily="66" charset="0"/>
              </a:rPr>
              <a:t> и </a:t>
            </a:r>
            <a:r>
              <a:rPr lang="ru-RU" dirty="0" err="1" smtClean="0">
                <a:latin typeface="Comic Sans MS" pitchFamily="66" charset="0"/>
              </a:rPr>
              <a:t>Жюно</a:t>
            </a:r>
            <a:r>
              <a:rPr lang="ru-RU" dirty="0" smtClean="0">
                <a:latin typeface="Comic Sans MS" pitchFamily="66" charset="0"/>
              </a:rPr>
              <a:t> предприняли еще несколько безуспешных атак флешей. Французам не удалось продвинуться ни на шаг. В штыковом бою были ранены командиры дивизий, генералы Воронцов и </a:t>
            </a:r>
            <a:r>
              <a:rPr lang="ru-RU" dirty="0" err="1" smtClean="0">
                <a:latin typeface="Comic Sans MS" pitchFamily="66" charset="0"/>
              </a:rPr>
              <a:t>Неверовский</a:t>
            </a:r>
            <a:r>
              <a:rPr lang="ru-RU" dirty="0" smtClean="0">
                <a:latin typeface="Comic Sans MS" pitchFamily="66" charset="0"/>
              </a:rPr>
              <a:t>. Около 12 часов была предпринята 8 атака. Против 20 тысяч человек и 300 орудий русских Наполеон двинул 45 тысяч человек и 400 орудий. Завязались ожесточенные рукопашные схватки. Ценой огромных потерь французские войска овладели флешами и вышли к Семеновским высотам. (файл 31).</a:t>
            </a:r>
            <a:endParaRPr lang="ru-RU" dirty="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466" y="3437466"/>
            <a:ext cx="5376333" cy="4055533"/>
          </a:xfrm>
        </p:spPr>
        <p:txBody>
          <a:bodyPr>
            <a:normAutofit/>
          </a:bodyPr>
          <a:lstStyle/>
          <a:p>
            <a:r>
              <a:rPr lang="ru-RU" sz="2000" dirty="0" smtClean="0">
                <a:latin typeface="Comic Sans MS" pitchFamily="66" charset="0"/>
              </a:rPr>
              <a:t>В конце 18 века во Франции произошла Великая французская революция,</a:t>
            </a:r>
            <a:br>
              <a:rPr lang="ru-RU" sz="2000" dirty="0" smtClean="0">
                <a:latin typeface="Comic Sans MS" pitchFamily="66" charset="0"/>
              </a:rPr>
            </a:br>
            <a:r>
              <a:rPr lang="ru-RU" sz="2000" dirty="0" smtClean="0">
                <a:latin typeface="Comic Sans MS" pitchFamily="66" charset="0"/>
              </a:rPr>
              <a:t>которая началась 14 июля 1789 г. взятием Бастилии (файл 1)</a:t>
            </a:r>
            <a:r>
              <a:rPr lang="ru-RU" sz="2800" dirty="0" smtClean="0"/>
              <a:t/>
            </a:r>
            <a:br>
              <a:rPr lang="ru-RU" sz="2800" dirty="0" smtClean="0"/>
            </a:br>
            <a:endParaRPr lang="ru-RU" sz="3600" dirty="0"/>
          </a:p>
        </p:txBody>
      </p:sp>
      <p:pic>
        <p:nvPicPr>
          <p:cNvPr id="3" name="Рисунок 2" descr="Отечественной войны 1812 года 1+.jpg"/>
          <p:cNvPicPr>
            <a:picLocks noChangeAspect="1"/>
          </p:cNvPicPr>
          <p:nvPr/>
        </p:nvPicPr>
        <p:blipFill>
          <a:blip r:embed="rId2" cstate="print"/>
          <a:stretch>
            <a:fillRect/>
          </a:stretch>
        </p:blipFill>
        <p:spPr>
          <a:xfrm>
            <a:off x="347134" y="719668"/>
            <a:ext cx="4518849" cy="3530600"/>
          </a:xfrm>
          <a:prstGeom prst="rect">
            <a:avLst/>
          </a:prstGeom>
        </p:spPr>
      </p:pic>
      <p:sp>
        <p:nvSpPr>
          <p:cNvPr id="4" name="Прямоугольник 3"/>
          <p:cNvSpPr/>
          <p:nvPr/>
        </p:nvSpPr>
        <p:spPr>
          <a:xfrm>
            <a:off x="5342466" y="675902"/>
            <a:ext cx="6256867" cy="2000548"/>
          </a:xfrm>
          <a:prstGeom prst="rect">
            <a:avLst/>
          </a:prstGeom>
        </p:spPr>
        <p:txBody>
          <a:bodyPr wrap="square">
            <a:spAutoFit/>
          </a:bodyPr>
          <a:lstStyle/>
          <a:p>
            <a:r>
              <a:rPr lang="ru-RU" sz="2400" dirty="0" smtClean="0">
                <a:latin typeface="Comic Sans MS" pitchFamily="66" charset="0"/>
              </a:rPr>
              <a:t>и закончилась контрреволюционным</a:t>
            </a:r>
          </a:p>
          <a:p>
            <a:r>
              <a:rPr lang="ru-RU" sz="2400" dirty="0" smtClean="0">
                <a:latin typeface="Comic Sans MS" pitchFamily="66" charset="0"/>
              </a:rPr>
              <a:t>переворотом 9 ноября 1799 г. (файл 2),</a:t>
            </a:r>
            <a:r>
              <a:rPr lang="ru-RU" sz="2400" dirty="0" smtClean="0"/>
              <a:t> </a:t>
            </a:r>
            <a:r>
              <a:rPr lang="ru-RU" sz="2400" dirty="0" smtClean="0">
                <a:latin typeface="Comic Sans MS" pitchFamily="66" charset="0"/>
              </a:rPr>
              <a:t>приведшим к власти генерала Наполеона Бонапарта (файл 3),</a:t>
            </a:r>
          </a:p>
          <a:p>
            <a:endParaRPr lang="ru-RU" sz="2800" dirty="0">
              <a:latin typeface="Comic Sans MS" pitchFamily="66" charset="0"/>
            </a:endParaRPr>
          </a:p>
        </p:txBody>
      </p:sp>
      <p:pic>
        <p:nvPicPr>
          <p:cNvPr id="5" name="Рисунок 4" descr="Отечественной войны 1812 года 2+.jpg"/>
          <p:cNvPicPr>
            <a:picLocks noChangeAspect="1"/>
          </p:cNvPicPr>
          <p:nvPr/>
        </p:nvPicPr>
        <p:blipFill>
          <a:blip r:embed="rId3" cstate="print"/>
          <a:stretch>
            <a:fillRect/>
          </a:stretch>
        </p:blipFill>
        <p:spPr>
          <a:xfrm>
            <a:off x="5571065" y="3031067"/>
            <a:ext cx="2349521" cy="3313877"/>
          </a:xfrm>
          <a:prstGeom prst="rect">
            <a:avLst/>
          </a:prstGeom>
        </p:spPr>
      </p:pic>
      <p:pic>
        <p:nvPicPr>
          <p:cNvPr id="6" name="Рисунок 5" descr="Отечественной войны 1812 года 3+.jpg"/>
          <p:cNvPicPr>
            <a:picLocks noChangeAspect="1"/>
          </p:cNvPicPr>
          <p:nvPr/>
        </p:nvPicPr>
        <p:blipFill>
          <a:blip r:embed="rId4" cstate="print"/>
          <a:stretch>
            <a:fillRect/>
          </a:stretch>
        </p:blipFill>
        <p:spPr>
          <a:xfrm>
            <a:off x="8219160" y="2997201"/>
            <a:ext cx="2370219" cy="3302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0134" y="310571"/>
            <a:ext cx="3776133" cy="2554545"/>
          </a:xfrm>
          <a:prstGeom prst="rect">
            <a:avLst/>
          </a:prstGeom>
        </p:spPr>
        <p:txBody>
          <a:bodyPr wrap="square">
            <a:spAutoFit/>
          </a:bodyPr>
          <a:lstStyle/>
          <a:p>
            <a:r>
              <a:rPr lang="ru-RU" sz="1600" dirty="0" smtClean="0">
                <a:latin typeface="Comic Sans MS" pitchFamily="66" charset="0"/>
              </a:rPr>
              <a:t>Сам же генерал Багратион был тяжело ранен и скончался через две недели. Следующим эпизодом стал бой за </a:t>
            </a:r>
            <a:r>
              <a:rPr lang="ru-RU" sz="1600" dirty="0" err="1" smtClean="0">
                <a:latin typeface="Comic Sans MS" pitchFamily="66" charset="0"/>
              </a:rPr>
              <a:t>Утицкий</a:t>
            </a:r>
            <a:r>
              <a:rPr lang="ru-RU" sz="1600" dirty="0" smtClean="0">
                <a:latin typeface="Comic Sans MS" pitchFamily="66" charset="0"/>
              </a:rPr>
              <a:t> курган в южной части поля битвы. Его обороняли московские ополченцы под командованием боевого генерала, сподвижника Суворова и соратника Кутузова Евгений Иванович Маркова (файл 32),</a:t>
            </a:r>
            <a:endParaRPr lang="ru-RU" sz="1600" dirty="0">
              <a:latin typeface="Comic Sans MS" pitchFamily="66" charset="0"/>
            </a:endParaRPr>
          </a:p>
        </p:txBody>
      </p:sp>
      <p:pic>
        <p:nvPicPr>
          <p:cNvPr id="5" name="Рисунок 4" descr="Отечественной войны 1812 года 32+.jpg"/>
          <p:cNvPicPr>
            <a:picLocks noChangeAspect="1"/>
          </p:cNvPicPr>
          <p:nvPr/>
        </p:nvPicPr>
        <p:blipFill>
          <a:blip r:embed="rId2" cstate="print"/>
          <a:stretch>
            <a:fillRect/>
          </a:stretch>
        </p:blipFill>
        <p:spPr>
          <a:xfrm>
            <a:off x="279400" y="2971800"/>
            <a:ext cx="3426982" cy="3886199"/>
          </a:xfrm>
          <a:prstGeom prst="rect">
            <a:avLst/>
          </a:prstGeom>
        </p:spPr>
      </p:pic>
      <p:sp>
        <p:nvSpPr>
          <p:cNvPr id="6" name="Прямоугольник 5"/>
          <p:cNvSpPr/>
          <p:nvPr/>
        </p:nvSpPr>
        <p:spPr>
          <a:xfrm>
            <a:off x="4021667" y="711199"/>
            <a:ext cx="3073400" cy="1477328"/>
          </a:xfrm>
          <a:prstGeom prst="rect">
            <a:avLst/>
          </a:prstGeom>
        </p:spPr>
        <p:txBody>
          <a:bodyPr wrap="square">
            <a:spAutoFit/>
          </a:bodyPr>
          <a:lstStyle/>
          <a:p>
            <a:r>
              <a:rPr lang="ru-RU" dirty="0" smtClean="0">
                <a:latin typeface="Comic Sans MS" pitchFamily="66" charset="0"/>
              </a:rPr>
              <a:t>смоленские ополченцы под командованием генерала Николай Петрович Лебедева (файл 33),</a:t>
            </a:r>
            <a:endParaRPr lang="ru-RU" dirty="0">
              <a:latin typeface="Comic Sans MS" pitchFamily="66" charset="0"/>
            </a:endParaRPr>
          </a:p>
        </p:txBody>
      </p:sp>
      <p:pic>
        <p:nvPicPr>
          <p:cNvPr id="7" name="Рисунок 6" descr="Отечественной войны 1812 года 33+.jpg"/>
          <p:cNvPicPr>
            <a:picLocks noChangeAspect="1"/>
          </p:cNvPicPr>
          <p:nvPr/>
        </p:nvPicPr>
        <p:blipFill>
          <a:blip r:embed="rId3" cstate="print"/>
          <a:stretch>
            <a:fillRect/>
          </a:stretch>
        </p:blipFill>
        <p:spPr>
          <a:xfrm>
            <a:off x="3933952" y="2958338"/>
            <a:ext cx="3101848" cy="3899662"/>
          </a:xfrm>
          <a:prstGeom prst="rect">
            <a:avLst/>
          </a:prstGeom>
        </p:spPr>
      </p:pic>
      <p:sp>
        <p:nvSpPr>
          <p:cNvPr id="8" name="Прямоугольник 7"/>
          <p:cNvSpPr/>
          <p:nvPr/>
        </p:nvSpPr>
        <p:spPr>
          <a:xfrm>
            <a:off x="7306734" y="675902"/>
            <a:ext cx="3547534" cy="1477328"/>
          </a:xfrm>
          <a:prstGeom prst="rect">
            <a:avLst/>
          </a:prstGeom>
        </p:spPr>
        <p:txBody>
          <a:bodyPr wrap="square">
            <a:spAutoFit/>
          </a:bodyPr>
          <a:lstStyle/>
          <a:p>
            <a:r>
              <a:rPr lang="ru-RU" dirty="0" smtClean="0">
                <a:latin typeface="Comic Sans MS" pitchFamily="66" charset="0"/>
              </a:rPr>
              <a:t>егерские и пехотные полки. На них пошел в атаку польский корпус генерала Юзефа </a:t>
            </a:r>
            <a:r>
              <a:rPr lang="ru-RU" dirty="0" err="1" smtClean="0">
                <a:latin typeface="Comic Sans MS" pitchFamily="66" charset="0"/>
              </a:rPr>
              <a:t>Понятовского</a:t>
            </a:r>
            <a:r>
              <a:rPr lang="ru-RU" dirty="0" smtClean="0">
                <a:latin typeface="Comic Sans MS" pitchFamily="66" charset="0"/>
              </a:rPr>
              <a:t> (файл 34),</a:t>
            </a:r>
            <a:endParaRPr lang="ru-RU" dirty="0">
              <a:latin typeface="Comic Sans MS" pitchFamily="66" charset="0"/>
            </a:endParaRPr>
          </a:p>
        </p:txBody>
      </p:sp>
      <p:pic>
        <p:nvPicPr>
          <p:cNvPr id="9" name="Рисунок 8" descr="Отечественной войны 1812 года 34+.jpg"/>
          <p:cNvPicPr>
            <a:picLocks noChangeAspect="1"/>
          </p:cNvPicPr>
          <p:nvPr/>
        </p:nvPicPr>
        <p:blipFill>
          <a:blip r:embed="rId4" cstate="print"/>
          <a:stretch>
            <a:fillRect/>
          </a:stretch>
        </p:blipFill>
        <p:spPr>
          <a:xfrm>
            <a:off x="7349066" y="2944346"/>
            <a:ext cx="2988733" cy="391365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5466" y="147934"/>
            <a:ext cx="4868333" cy="1477328"/>
          </a:xfrm>
          <a:prstGeom prst="rect">
            <a:avLst/>
          </a:prstGeom>
        </p:spPr>
        <p:txBody>
          <a:bodyPr wrap="square">
            <a:spAutoFit/>
          </a:bodyPr>
          <a:lstStyle/>
          <a:p>
            <a:r>
              <a:rPr lang="ru-RU" dirty="0" smtClean="0">
                <a:latin typeface="Comic Sans MS" pitchFamily="66" charset="0"/>
              </a:rPr>
              <a:t>который под прикрытием огня 40 орудий безуспешно пытался захватить курган. Когда это все же удалось сделать, генерал Николай </a:t>
            </a:r>
            <a:r>
              <a:rPr lang="ru-RU" dirty="0" err="1" smtClean="0">
                <a:latin typeface="Comic Sans MS" pitchFamily="66" charset="0"/>
              </a:rPr>
              <a:t>Аалексеевич</a:t>
            </a:r>
            <a:r>
              <a:rPr lang="ru-RU" dirty="0" smtClean="0">
                <a:latin typeface="Comic Sans MS" pitchFamily="66" charset="0"/>
              </a:rPr>
              <a:t> Тучков (файл 35)</a:t>
            </a:r>
            <a:endParaRPr lang="ru-RU" dirty="0">
              <a:latin typeface="Comic Sans MS" pitchFamily="66" charset="0"/>
            </a:endParaRPr>
          </a:p>
        </p:txBody>
      </p:sp>
      <p:pic>
        <p:nvPicPr>
          <p:cNvPr id="5" name="Рисунок 4" descr="Отечественной войны 1812 года 35+.jpg"/>
          <p:cNvPicPr>
            <a:picLocks noChangeAspect="1"/>
          </p:cNvPicPr>
          <p:nvPr/>
        </p:nvPicPr>
        <p:blipFill>
          <a:blip r:embed="rId2" cstate="print"/>
          <a:stretch>
            <a:fillRect/>
          </a:stretch>
        </p:blipFill>
        <p:spPr>
          <a:xfrm>
            <a:off x="702734" y="1726690"/>
            <a:ext cx="2627715" cy="2967957"/>
          </a:xfrm>
          <a:prstGeom prst="rect">
            <a:avLst/>
          </a:prstGeom>
        </p:spPr>
      </p:pic>
      <p:sp>
        <p:nvSpPr>
          <p:cNvPr id="6" name="Прямоугольник 5"/>
          <p:cNvSpPr/>
          <p:nvPr/>
        </p:nvSpPr>
        <p:spPr>
          <a:xfrm>
            <a:off x="4385733" y="2887682"/>
            <a:ext cx="6527801" cy="3970318"/>
          </a:xfrm>
          <a:prstGeom prst="rect">
            <a:avLst/>
          </a:prstGeom>
        </p:spPr>
        <p:txBody>
          <a:bodyPr wrap="square">
            <a:spAutoFit/>
          </a:bodyPr>
          <a:lstStyle/>
          <a:p>
            <a:r>
              <a:rPr lang="ru-RU" dirty="0" smtClean="0">
                <a:latin typeface="Comic Sans MS" pitchFamily="66" charset="0"/>
              </a:rPr>
              <a:t>организовал войска для контрудара и сам повел их в атаку на неприятеля. В результате рукопашного боя, продолжавшегося более часа, французы были выбиты с кургана и отступил в лес. Во время этого боя генерал Тучков был смертельно ранен. Никакие дальнейшие усилия неприятеля не смогли заставить защитников </a:t>
            </a:r>
            <a:r>
              <a:rPr lang="ru-RU" dirty="0" err="1" smtClean="0">
                <a:latin typeface="Comic Sans MS" pitchFamily="66" charset="0"/>
              </a:rPr>
              <a:t>Утицкого</a:t>
            </a:r>
            <a:r>
              <a:rPr lang="ru-RU" dirty="0" smtClean="0">
                <a:latin typeface="Comic Sans MS" pitchFamily="66" charset="0"/>
              </a:rPr>
              <a:t> кургана отступить. Курган был оставлен русскими только с отступлением защитников </a:t>
            </a:r>
            <a:r>
              <a:rPr lang="ru-RU" dirty="0" err="1" smtClean="0">
                <a:latin typeface="Comic Sans MS" pitchFamily="66" charset="0"/>
              </a:rPr>
              <a:t>Багратионовых</a:t>
            </a:r>
            <a:r>
              <a:rPr lang="ru-RU" dirty="0" smtClean="0">
                <a:latin typeface="Comic Sans MS" pitchFamily="66" charset="0"/>
              </a:rPr>
              <a:t> флешей, что грозило отряду </a:t>
            </a:r>
            <a:r>
              <a:rPr lang="ru-RU" dirty="0" err="1" smtClean="0">
                <a:latin typeface="Comic Sans MS" pitchFamily="66" charset="0"/>
              </a:rPr>
              <a:t>Утицкого</a:t>
            </a:r>
            <a:r>
              <a:rPr lang="ru-RU" dirty="0" smtClean="0">
                <a:latin typeface="Comic Sans MS" pitchFamily="66" charset="0"/>
              </a:rPr>
              <a:t> кургана быть отрезанным от основных сил армии. После занятия </a:t>
            </a:r>
            <a:r>
              <a:rPr lang="ru-RU" dirty="0" err="1" smtClean="0">
                <a:latin typeface="Comic Sans MS" pitchFamily="66" charset="0"/>
              </a:rPr>
              <a:t>Багратионовых</a:t>
            </a:r>
            <a:r>
              <a:rPr lang="ru-RU" dirty="0" smtClean="0">
                <a:latin typeface="Comic Sans MS" pitchFamily="66" charset="0"/>
              </a:rPr>
              <a:t> флешей основную силу удара французской армии испытала на себе батарея из 18 орудий и 7-й корпус генерала Раевского, расположившиеся на Курганной высоте. (файл 36).</a:t>
            </a:r>
            <a:endParaRPr lang="ru-RU" dirty="0">
              <a:latin typeface="Comic Sans MS" pitchFamily="66" charset="0"/>
            </a:endParaRPr>
          </a:p>
        </p:txBody>
      </p:sp>
      <p:pic>
        <p:nvPicPr>
          <p:cNvPr id="7" name="Рисунок 6" descr="Отечественной войны 1812 года 36+.jpg"/>
          <p:cNvPicPr>
            <a:picLocks noChangeAspect="1"/>
          </p:cNvPicPr>
          <p:nvPr/>
        </p:nvPicPr>
        <p:blipFill>
          <a:blip r:embed="rId3" cstate="print"/>
          <a:stretch>
            <a:fillRect/>
          </a:stretch>
        </p:blipFill>
        <p:spPr>
          <a:xfrm>
            <a:off x="5740400" y="211666"/>
            <a:ext cx="4309533" cy="247749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6266" y="0"/>
            <a:ext cx="5909733" cy="1754326"/>
          </a:xfrm>
          <a:prstGeom prst="rect">
            <a:avLst/>
          </a:prstGeom>
        </p:spPr>
        <p:txBody>
          <a:bodyPr wrap="square">
            <a:spAutoFit/>
          </a:bodyPr>
          <a:lstStyle/>
          <a:p>
            <a:r>
              <a:rPr lang="ru-RU" dirty="0" smtClean="0">
                <a:latin typeface="Comic Sans MS" pitchFamily="66" charset="0"/>
              </a:rPr>
              <a:t>Защитником высоты был 7-й корпус генерала Раевского. Для защиты </a:t>
            </a:r>
            <a:r>
              <a:rPr lang="ru-RU" dirty="0" err="1" smtClean="0">
                <a:latin typeface="Comic Sans MS" pitchFamily="66" charset="0"/>
              </a:rPr>
              <a:t>Багратионовых</a:t>
            </a:r>
            <a:r>
              <a:rPr lang="ru-RU" dirty="0" smtClean="0">
                <a:latin typeface="Comic Sans MS" pitchFamily="66" charset="0"/>
              </a:rPr>
              <a:t> флешей с батареи Раевского было снято восемь батальонов. Воспользовавшись этим корпус 210-летие Отечественной войны 1812 г. и Бородинской битвы. 10 принца </a:t>
            </a:r>
            <a:r>
              <a:rPr lang="ru-RU" dirty="0" err="1" smtClean="0">
                <a:latin typeface="Comic Sans MS" pitchFamily="66" charset="0"/>
              </a:rPr>
              <a:t>Эжена</a:t>
            </a:r>
            <a:r>
              <a:rPr lang="ru-RU" dirty="0" smtClean="0">
                <a:latin typeface="Comic Sans MS" pitchFamily="66" charset="0"/>
              </a:rPr>
              <a:t> </a:t>
            </a:r>
            <a:r>
              <a:rPr lang="ru-RU" dirty="0" err="1" smtClean="0">
                <a:latin typeface="Comic Sans MS" pitchFamily="66" charset="0"/>
              </a:rPr>
              <a:t>Богарне</a:t>
            </a:r>
            <a:r>
              <a:rPr lang="ru-RU" dirty="0" smtClean="0">
                <a:latin typeface="Comic Sans MS" pitchFamily="66" charset="0"/>
              </a:rPr>
              <a:t> (файл 37)</a:t>
            </a:r>
            <a:endParaRPr lang="ru-RU" dirty="0">
              <a:latin typeface="Comic Sans MS" pitchFamily="66" charset="0"/>
            </a:endParaRPr>
          </a:p>
        </p:txBody>
      </p:sp>
      <p:pic>
        <p:nvPicPr>
          <p:cNvPr id="5" name="Рисунок 4" descr="Отечественной войны 1812 года 37+.jpg"/>
          <p:cNvPicPr>
            <a:picLocks noChangeAspect="1"/>
          </p:cNvPicPr>
          <p:nvPr/>
        </p:nvPicPr>
        <p:blipFill>
          <a:blip r:embed="rId2" cstate="print"/>
          <a:stretch>
            <a:fillRect/>
          </a:stretch>
        </p:blipFill>
        <p:spPr>
          <a:xfrm>
            <a:off x="1481666" y="1811866"/>
            <a:ext cx="3169669" cy="3690353"/>
          </a:xfrm>
          <a:prstGeom prst="rect">
            <a:avLst/>
          </a:prstGeom>
        </p:spPr>
      </p:pic>
      <p:sp>
        <p:nvSpPr>
          <p:cNvPr id="6" name="Прямоугольник 5"/>
          <p:cNvSpPr/>
          <p:nvPr/>
        </p:nvSpPr>
        <p:spPr>
          <a:xfrm>
            <a:off x="287866" y="5645835"/>
            <a:ext cx="4758267" cy="923330"/>
          </a:xfrm>
          <a:prstGeom prst="rect">
            <a:avLst/>
          </a:prstGeom>
        </p:spPr>
        <p:txBody>
          <a:bodyPr wrap="square">
            <a:spAutoFit/>
          </a:bodyPr>
          <a:lstStyle/>
          <a:p>
            <a:r>
              <a:rPr lang="ru-RU" dirty="0" smtClean="0">
                <a:latin typeface="Comic Sans MS" pitchFamily="66" charset="0"/>
              </a:rPr>
              <a:t>пошел в атаку и ворвался на высоту. Завязался ожесточенный рукопашный бой. (файл 38)</a:t>
            </a:r>
            <a:endParaRPr lang="ru-RU" dirty="0">
              <a:latin typeface="Comic Sans MS" pitchFamily="66" charset="0"/>
            </a:endParaRPr>
          </a:p>
        </p:txBody>
      </p:sp>
      <p:pic>
        <p:nvPicPr>
          <p:cNvPr id="7" name="Рисунок 6" descr="Отечественной войны 1812 года 38+.jpg"/>
          <p:cNvPicPr>
            <a:picLocks noChangeAspect="1"/>
          </p:cNvPicPr>
          <p:nvPr/>
        </p:nvPicPr>
        <p:blipFill>
          <a:blip r:embed="rId3" cstate="print"/>
          <a:stretch>
            <a:fillRect/>
          </a:stretch>
        </p:blipFill>
        <p:spPr>
          <a:xfrm>
            <a:off x="6615768" y="118533"/>
            <a:ext cx="3726460" cy="2328333"/>
          </a:xfrm>
          <a:prstGeom prst="rect">
            <a:avLst/>
          </a:prstGeom>
        </p:spPr>
      </p:pic>
      <p:sp>
        <p:nvSpPr>
          <p:cNvPr id="8" name="Прямоугольник 7"/>
          <p:cNvSpPr/>
          <p:nvPr/>
        </p:nvSpPr>
        <p:spPr>
          <a:xfrm>
            <a:off x="5503333" y="2585704"/>
            <a:ext cx="5452534" cy="2031325"/>
          </a:xfrm>
          <a:prstGeom prst="rect">
            <a:avLst/>
          </a:prstGeom>
        </p:spPr>
        <p:txBody>
          <a:bodyPr wrap="square">
            <a:spAutoFit/>
          </a:bodyPr>
          <a:lstStyle/>
          <a:p>
            <a:r>
              <a:rPr lang="ru-RU" dirty="0" smtClean="0">
                <a:latin typeface="Comic Sans MS" pitchFamily="66" charset="0"/>
              </a:rPr>
              <a:t>Это был ключевой момент битвы. Если бы французы смогли установить здесь свою артиллерию, они с блеском бы выиграли сражение. Положение спасли следовавшие к </a:t>
            </a:r>
            <a:r>
              <a:rPr lang="ru-RU" dirty="0" err="1" smtClean="0">
                <a:latin typeface="Comic Sans MS" pitchFamily="66" charset="0"/>
              </a:rPr>
              <a:t>Багратионовым</a:t>
            </a:r>
            <a:r>
              <a:rPr lang="ru-RU" dirty="0" smtClean="0">
                <a:latin typeface="Comic Sans MS" pitchFamily="66" charset="0"/>
              </a:rPr>
              <a:t> флешам солдаты 3 батальона Уфимского полка во главе с генералом Алексеем Петровичем Ермоловым (файл 39)</a:t>
            </a:r>
            <a:endParaRPr lang="ru-RU" dirty="0">
              <a:latin typeface="Comic Sans MS" pitchFamily="66" charset="0"/>
            </a:endParaRPr>
          </a:p>
        </p:txBody>
      </p:sp>
      <p:pic>
        <p:nvPicPr>
          <p:cNvPr id="9" name="Рисунок 8" descr="Отечественной войны 1812 года 39+.jpg"/>
          <p:cNvPicPr>
            <a:picLocks noChangeAspect="1"/>
          </p:cNvPicPr>
          <p:nvPr/>
        </p:nvPicPr>
        <p:blipFill>
          <a:blip r:embed="rId4" cstate="print"/>
          <a:stretch>
            <a:fillRect/>
          </a:stretch>
        </p:blipFill>
        <p:spPr>
          <a:xfrm>
            <a:off x="7755468" y="4672900"/>
            <a:ext cx="1676399" cy="21851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3200" y="167902"/>
            <a:ext cx="5020733" cy="646331"/>
          </a:xfrm>
          <a:prstGeom prst="rect">
            <a:avLst/>
          </a:prstGeom>
        </p:spPr>
        <p:txBody>
          <a:bodyPr wrap="square">
            <a:spAutoFit/>
          </a:bodyPr>
          <a:lstStyle/>
          <a:p>
            <a:r>
              <a:rPr lang="ru-RU" dirty="0" smtClean="0">
                <a:latin typeface="Comic Sans MS" pitchFamily="66" charset="0"/>
              </a:rPr>
              <a:t>отбросившие французов от высоты штыковой атакой. (файл 40)</a:t>
            </a:r>
            <a:endParaRPr lang="ru-RU" dirty="0">
              <a:latin typeface="Comic Sans MS" pitchFamily="66" charset="0"/>
            </a:endParaRPr>
          </a:p>
        </p:txBody>
      </p:sp>
      <p:pic>
        <p:nvPicPr>
          <p:cNvPr id="5" name="Рисунок 4" descr="Отечественной войны 1812 года 40+.jpg"/>
          <p:cNvPicPr>
            <a:picLocks noChangeAspect="1"/>
          </p:cNvPicPr>
          <p:nvPr/>
        </p:nvPicPr>
        <p:blipFill>
          <a:blip r:embed="rId2" cstate="print"/>
          <a:stretch>
            <a:fillRect/>
          </a:stretch>
        </p:blipFill>
        <p:spPr>
          <a:xfrm>
            <a:off x="245025" y="910099"/>
            <a:ext cx="3217842" cy="2446015"/>
          </a:xfrm>
          <a:prstGeom prst="rect">
            <a:avLst/>
          </a:prstGeom>
        </p:spPr>
      </p:pic>
      <p:sp>
        <p:nvSpPr>
          <p:cNvPr id="6" name="Прямоугольник 5"/>
          <p:cNvSpPr/>
          <p:nvPr/>
        </p:nvSpPr>
        <p:spPr>
          <a:xfrm>
            <a:off x="228600" y="3480769"/>
            <a:ext cx="6096000" cy="1477328"/>
          </a:xfrm>
          <a:prstGeom prst="rect">
            <a:avLst/>
          </a:prstGeom>
        </p:spPr>
        <p:txBody>
          <a:bodyPr>
            <a:spAutoFit/>
          </a:bodyPr>
          <a:lstStyle/>
          <a:p>
            <a:r>
              <a:rPr lang="ru-RU" dirty="0" smtClean="0">
                <a:latin typeface="Comic Sans MS" pitchFamily="66" charset="0"/>
              </a:rPr>
              <a:t>После полудня, поняв, что сокрушить левый фланг русских войск невозможно, Наполеон сосредоточил все усилия на взятии батареи Раевского. Наступление велось силами 34 кавалерийских полков (файл 41),</a:t>
            </a:r>
            <a:endParaRPr lang="ru-RU" dirty="0">
              <a:latin typeface="Comic Sans MS" pitchFamily="66" charset="0"/>
            </a:endParaRPr>
          </a:p>
        </p:txBody>
      </p:sp>
      <p:pic>
        <p:nvPicPr>
          <p:cNvPr id="7" name="Рисунок 6" descr="Отечественной войны 1812 года 41+.jpg"/>
          <p:cNvPicPr>
            <a:picLocks noChangeAspect="1"/>
          </p:cNvPicPr>
          <p:nvPr/>
        </p:nvPicPr>
        <p:blipFill>
          <a:blip r:embed="rId3" cstate="print"/>
          <a:stretch>
            <a:fillRect/>
          </a:stretch>
        </p:blipFill>
        <p:spPr>
          <a:xfrm>
            <a:off x="2650067" y="4809067"/>
            <a:ext cx="2483891" cy="1809254"/>
          </a:xfrm>
          <a:prstGeom prst="rect">
            <a:avLst/>
          </a:prstGeom>
        </p:spPr>
      </p:pic>
      <p:sp>
        <p:nvSpPr>
          <p:cNvPr id="8" name="Прямоугольник 7"/>
          <p:cNvSpPr/>
          <p:nvPr/>
        </p:nvSpPr>
        <p:spPr>
          <a:xfrm>
            <a:off x="4944533" y="279738"/>
            <a:ext cx="6096000" cy="2308324"/>
          </a:xfrm>
          <a:prstGeom prst="rect">
            <a:avLst/>
          </a:prstGeom>
        </p:spPr>
        <p:txBody>
          <a:bodyPr>
            <a:spAutoFit/>
          </a:bodyPr>
          <a:lstStyle/>
          <a:p>
            <a:r>
              <a:rPr lang="ru-RU" dirty="0" smtClean="0">
                <a:latin typeface="Comic Sans MS" pitchFamily="66" charset="0"/>
              </a:rPr>
              <a:t>и при этом французы несли огромные потери. Позже батарею Раевского назвали “могилой французской кавалерии”. В критический момент сражения, когда Наполеон решил нанести окончательный удар в направлении батареи Раевского, Кутузов принял решение о рейде 1-го резервного кавалерийского корпуса генерала Федора Петровича Уварова (файл 42)</a:t>
            </a:r>
            <a:endParaRPr lang="ru-RU" dirty="0">
              <a:latin typeface="Comic Sans MS" pitchFamily="66" charset="0"/>
            </a:endParaRPr>
          </a:p>
        </p:txBody>
      </p:sp>
      <p:pic>
        <p:nvPicPr>
          <p:cNvPr id="9" name="Рисунок 8" descr="Отечественной войны 1812 года 42+.jpg"/>
          <p:cNvPicPr>
            <a:picLocks noChangeAspect="1"/>
          </p:cNvPicPr>
          <p:nvPr/>
        </p:nvPicPr>
        <p:blipFill>
          <a:blip r:embed="rId4" cstate="print"/>
          <a:stretch>
            <a:fillRect/>
          </a:stretch>
        </p:blipFill>
        <p:spPr>
          <a:xfrm>
            <a:off x="7128934" y="2771348"/>
            <a:ext cx="2734734" cy="36228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1667" y="258002"/>
            <a:ext cx="3886200" cy="1200329"/>
          </a:xfrm>
          <a:prstGeom prst="rect">
            <a:avLst/>
          </a:prstGeom>
        </p:spPr>
        <p:txBody>
          <a:bodyPr wrap="square">
            <a:spAutoFit/>
          </a:bodyPr>
          <a:lstStyle/>
          <a:p>
            <a:r>
              <a:rPr lang="ru-RU" dirty="0" smtClean="0">
                <a:latin typeface="Comic Sans MS" pitchFamily="66" charset="0"/>
              </a:rPr>
              <a:t>и казаков атамана Платова в тыл и фланг противника. Одновременный удар Уварова (файл 43)</a:t>
            </a:r>
            <a:endParaRPr lang="ru-RU" dirty="0">
              <a:latin typeface="Comic Sans MS" pitchFamily="66" charset="0"/>
            </a:endParaRPr>
          </a:p>
        </p:txBody>
      </p:sp>
      <p:sp>
        <p:nvSpPr>
          <p:cNvPr id="5" name="Прямоугольник 4"/>
          <p:cNvSpPr/>
          <p:nvPr/>
        </p:nvSpPr>
        <p:spPr>
          <a:xfrm>
            <a:off x="436133" y="4361933"/>
            <a:ext cx="2552302" cy="369332"/>
          </a:xfrm>
          <a:prstGeom prst="rect">
            <a:avLst/>
          </a:prstGeom>
        </p:spPr>
        <p:txBody>
          <a:bodyPr wrap="none">
            <a:spAutoFit/>
          </a:bodyPr>
          <a:lstStyle/>
          <a:p>
            <a:r>
              <a:rPr lang="ru-RU" dirty="0" smtClean="0">
                <a:latin typeface="Comic Sans MS" pitchFamily="66" charset="0"/>
              </a:rPr>
              <a:t>и Платова (файл 44)</a:t>
            </a:r>
            <a:endParaRPr lang="ru-RU" dirty="0">
              <a:latin typeface="Comic Sans MS" pitchFamily="66" charset="0"/>
            </a:endParaRPr>
          </a:p>
        </p:txBody>
      </p:sp>
      <p:pic>
        <p:nvPicPr>
          <p:cNvPr id="6" name="Рисунок 5" descr="Отечественной войны 1812 года 43+.jpg"/>
          <p:cNvPicPr>
            <a:picLocks noChangeAspect="1"/>
          </p:cNvPicPr>
          <p:nvPr/>
        </p:nvPicPr>
        <p:blipFill>
          <a:blip r:embed="rId2" cstate="print"/>
          <a:stretch>
            <a:fillRect/>
          </a:stretch>
        </p:blipFill>
        <p:spPr>
          <a:xfrm>
            <a:off x="135635" y="1651000"/>
            <a:ext cx="3452197" cy="2522559"/>
          </a:xfrm>
          <a:prstGeom prst="rect">
            <a:avLst/>
          </a:prstGeom>
        </p:spPr>
      </p:pic>
      <p:pic>
        <p:nvPicPr>
          <p:cNvPr id="7" name="Рисунок 6" descr="Отечественной войны 1812 года 44+.jpg"/>
          <p:cNvPicPr>
            <a:picLocks noChangeAspect="1"/>
          </p:cNvPicPr>
          <p:nvPr/>
        </p:nvPicPr>
        <p:blipFill>
          <a:blip r:embed="rId3" cstate="print"/>
          <a:stretch>
            <a:fillRect/>
          </a:stretch>
        </p:blipFill>
        <p:spPr>
          <a:xfrm>
            <a:off x="118703" y="4876800"/>
            <a:ext cx="3437202" cy="1856401"/>
          </a:xfrm>
          <a:prstGeom prst="rect">
            <a:avLst/>
          </a:prstGeom>
        </p:spPr>
      </p:pic>
      <p:sp>
        <p:nvSpPr>
          <p:cNvPr id="8" name="Прямоугольник 7"/>
          <p:cNvSpPr/>
          <p:nvPr/>
        </p:nvSpPr>
        <p:spPr>
          <a:xfrm>
            <a:off x="4572000" y="191406"/>
            <a:ext cx="6096000" cy="3693319"/>
          </a:xfrm>
          <a:prstGeom prst="rect">
            <a:avLst/>
          </a:prstGeom>
        </p:spPr>
        <p:txBody>
          <a:bodyPr>
            <a:spAutoFit/>
          </a:bodyPr>
          <a:lstStyle/>
          <a:p>
            <a:r>
              <a:rPr lang="ru-RU" dirty="0" smtClean="0">
                <a:latin typeface="Comic Sans MS" pitchFamily="66" charset="0"/>
              </a:rPr>
              <a:t>вызвал замешательство в стане противника и заставил оттянуть войска, которые штурмовали батарею Раевского, позволив перегруппировать русские войска. Благодаря этому рейду Наполеон не решился отправить в бой свой резерв – гвардию, у него появилось чувство неуверенности в безопасности собственных тылов. В 4 часа батарея Раевского все же была взята французами, но русские отвели свой фронт за нее, и это уже не изменило ход сражения. Войска обеих сторон понесли столь значительные потери, что продолжать битву уже было невозможно. Вечером она вскоре закончилась. (файл 45)</a:t>
            </a:r>
            <a:endParaRPr lang="ru-RU" dirty="0">
              <a:latin typeface="Comic Sans MS" pitchFamily="66" charset="0"/>
            </a:endParaRPr>
          </a:p>
        </p:txBody>
      </p:sp>
      <p:pic>
        <p:nvPicPr>
          <p:cNvPr id="9" name="Рисунок 8" descr="Отечественной войны 1812 года 45+.jpg"/>
          <p:cNvPicPr>
            <a:picLocks noChangeAspect="1"/>
          </p:cNvPicPr>
          <p:nvPr/>
        </p:nvPicPr>
        <p:blipFill>
          <a:blip r:embed="rId4" cstate="print"/>
          <a:stretch>
            <a:fillRect/>
          </a:stretch>
        </p:blipFill>
        <p:spPr>
          <a:xfrm>
            <a:off x="6019968" y="3852332"/>
            <a:ext cx="4399084" cy="286173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0066" y="111036"/>
            <a:ext cx="6096000" cy="1477328"/>
          </a:xfrm>
          <a:prstGeom prst="rect">
            <a:avLst/>
          </a:prstGeom>
        </p:spPr>
        <p:txBody>
          <a:bodyPr>
            <a:spAutoFit/>
          </a:bodyPr>
          <a:lstStyle/>
          <a:p>
            <a:r>
              <a:rPr lang="ru-RU" dirty="0" smtClean="0">
                <a:latin typeface="Comic Sans MS" pitchFamily="66" charset="0"/>
              </a:rPr>
              <a:t>Бородинская битва считается самой кровопролитной и ожесточенной из всех однодневных сражений. Потери составили до трети сражавшихся войск. Русский писатель и поэт Михаил Юрьевич Лермонтов (файл 46)</a:t>
            </a:r>
            <a:endParaRPr lang="ru-RU" dirty="0">
              <a:latin typeface="Comic Sans MS" pitchFamily="66" charset="0"/>
            </a:endParaRPr>
          </a:p>
        </p:txBody>
      </p:sp>
      <p:sp>
        <p:nvSpPr>
          <p:cNvPr id="5" name="Прямоугольник 4"/>
          <p:cNvSpPr/>
          <p:nvPr/>
        </p:nvSpPr>
        <p:spPr>
          <a:xfrm>
            <a:off x="6019800" y="1397000"/>
            <a:ext cx="4859867" cy="4401205"/>
          </a:xfrm>
          <a:prstGeom prst="rect">
            <a:avLst/>
          </a:prstGeom>
        </p:spPr>
        <p:txBody>
          <a:bodyPr wrap="square">
            <a:spAutoFit/>
          </a:bodyPr>
          <a:lstStyle/>
          <a:p>
            <a:r>
              <a:rPr lang="ru-RU" sz="2000" i="1" dirty="0" smtClean="0">
                <a:latin typeface="Comic Sans MS" pitchFamily="66" charset="0"/>
              </a:rPr>
              <a:t>Вам не видать таких сражений!.. Носились знамена, как тени, </a:t>
            </a:r>
          </a:p>
          <a:p>
            <a:r>
              <a:rPr lang="ru-RU" sz="2000" i="1" dirty="0" smtClean="0">
                <a:latin typeface="Comic Sans MS" pitchFamily="66" charset="0"/>
              </a:rPr>
              <a:t>В дыму огонь блестел, </a:t>
            </a:r>
          </a:p>
          <a:p>
            <a:r>
              <a:rPr lang="ru-RU" sz="2000" i="1" dirty="0" smtClean="0">
                <a:latin typeface="Comic Sans MS" pitchFamily="66" charset="0"/>
              </a:rPr>
              <a:t>Звучал булат, картечь визжала, </a:t>
            </a:r>
          </a:p>
          <a:p>
            <a:r>
              <a:rPr lang="ru-RU" sz="2000" i="1" dirty="0" smtClean="0">
                <a:latin typeface="Comic Sans MS" pitchFamily="66" charset="0"/>
              </a:rPr>
              <a:t>Рука бойцов колоть устала, </a:t>
            </a:r>
          </a:p>
          <a:p>
            <a:r>
              <a:rPr lang="ru-RU" sz="2000" i="1" dirty="0" smtClean="0">
                <a:latin typeface="Comic Sans MS" pitchFamily="66" charset="0"/>
              </a:rPr>
              <a:t>И ядрам пролетать мешала </a:t>
            </a:r>
          </a:p>
          <a:p>
            <a:r>
              <a:rPr lang="ru-RU" sz="2000" i="1" dirty="0" smtClean="0">
                <a:latin typeface="Comic Sans MS" pitchFamily="66" charset="0"/>
              </a:rPr>
              <a:t>Гора кровавых тел. </a:t>
            </a:r>
          </a:p>
          <a:p>
            <a:r>
              <a:rPr lang="ru-RU" sz="2000" i="1" dirty="0" smtClean="0">
                <a:latin typeface="Comic Sans MS" pitchFamily="66" charset="0"/>
              </a:rPr>
              <a:t>Изведал враг в тот день немало, </a:t>
            </a:r>
          </a:p>
          <a:p>
            <a:r>
              <a:rPr lang="ru-RU" sz="2000" i="1" dirty="0" smtClean="0">
                <a:latin typeface="Comic Sans MS" pitchFamily="66" charset="0"/>
              </a:rPr>
              <a:t>Что значит русский бой удалый, </a:t>
            </a:r>
          </a:p>
          <a:p>
            <a:r>
              <a:rPr lang="ru-RU" sz="2000" i="1" dirty="0" smtClean="0">
                <a:latin typeface="Comic Sans MS" pitchFamily="66" charset="0"/>
              </a:rPr>
              <a:t>Наш рукопашный бой!.. </a:t>
            </a:r>
          </a:p>
          <a:p>
            <a:r>
              <a:rPr lang="ru-RU" sz="2000" i="1" dirty="0" smtClean="0">
                <a:latin typeface="Comic Sans MS" pitchFamily="66" charset="0"/>
              </a:rPr>
              <a:t>Земля тряслась — как наши груди, Смешались в кучу кони, люди, </a:t>
            </a:r>
          </a:p>
          <a:p>
            <a:r>
              <a:rPr lang="ru-RU" sz="2000" i="1" dirty="0" smtClean="0">
                <a:latin typeface="Comic Sans MS" pitchFamily="66" charset="0"/>
              </a:rPr>
              <a:t>И залпы тысячи орудий </a:t>
            </a:r>
          </a:p>
          <a:p>
            <a:r>
              <a:rPr lang="ru-RU" sz="2000" i="1" dirty="0" smtClean="0">
                <a:latin typeface="Comic Sans MS" pitchFamily="66" charset="0"/>
              </a:rPr>
              <a:t>Слились в протяжный вой… </a:t>
            </a:r>
          </a:p>
        </p:txBody>
      </p:sp>
      <p:pic>
        <p:nvPicPr>
          <p:cNvPr id="6" name="Рисунок 5" descr="Отечественной войны 1812 года 46+.jpg"/>
          <p:cNvPicPr>
            <a:picLocks noChangeAspect="1"/>
          </p:cNvPicPr>
          <p:nvPr/>
        </p:nvPicPr>
        <p:blipFill>
          <a:blip r:embed="rId2" cstate="print"/>
          <a:stretch>
            <a:fillRect/>
          </a:stretch>
        </p:blipFill>
        <p:spPr>
          <a:xfrm>
            <a:off x="1337734" y="1735667"/>
            <a:ext cx="2856448" cy="3959919"/>
          </a:xfrm>
          <a:prstGeom prst="rect">
            <a:avLst/>
          </a:prstGeom>
        </p:spPr>
      </p:pic>
      <p:sp>
        <p:nvSpPr>
          <p:cNvPr id="7" name="Прямоугольник 6"/>
          <p:cNvSpPr/>
          <p:nvPr/>
        </p:nvSpPr>
        <p:spPr>
          <a:xfrm>
            <a:off x="262465" y="5908303"/>
            <a:ext cx="4986868" cy="646331"/>
          </a:xfrm>
          <a:prstGeom prst="rect">
            <a:avLst/>
          </a:prstGeom>
        </p:spPr>
        <p:txBody>
          <a:bodyPr wrap="square">
            <a:spAutoFit/>
          </a:bodyPr>
          <a:lstStyle/>
          <a:p>
            <a:r>
              <a:rPr lang="ru-RU" dirty="0" smtClean="0">
                <a:latin typeface="Comic Sans MS" pitchFamily="66" charset="0"/>
              </a:rPr>
              <a:t>дал очень яркое описание битвы в своем стихотворении “Бородино”: </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6267" y="179906"/>
            <a:ext cx="6096000" cy="3416320"/>
          </a:xfrm>
          <a:prstGeom prst="rect">
            <a:avLst/>
          </a:prstGeom>
        </p:spPr>
        <p:txBody>
          <a:bodyPr>
            <a:spAutoFit/>
          </a:bodyPr>
          <a:lstStyle/>
          <a:p>
            <a:r>
              <a:rPr lang="ru-RU" dirty="0" smtClean="0">
                <a:latin typeface="Comic Sans MS" pitchFamily="66" charset="0"/>
              </a:rPr>
              <a:t>Сам Наполеон позже писал: “Из всех моих сражений самое ужасное то, которое я дал под Москвой, французы показали себя достойными одержать победу, а русские стяжали право быть непобедимыми”. Значение этой битвы и в том, что наполеоновским войскам был нанесен невосполнимый моральный и физический урон и развеян миф об их непобедимости. Не желая больше рисковать армией, Кутузов решил отойти за Москву. Это нелегкое решение было принято на военном совете в Филях 13 сентября 1812 г. (файл 47)</a:t>
            </a:r>
            <a:endParaRPr lang="ru-RU" dirty="0">
              <a:latin typeface="Comic Sans MS" pitchFamily="66" charset="0"/>
            </a:endParaRPr>
          </a:p>
        </p:txBody>
      </p:sp>
      <p:pic>
        <p:nvPicPr>
          <p:cNvPr id="5" name="Рисунок 4" descr="Отечественной войны 1812 года 47+.jpg"/>
          <p:cNvPicPr>
            <a:picLocks noChangeAspect="1"/>
          </p:cNvPicPr>
          <p:nvPr/>
        </p:nvPicPr>
        <p:blipFill>
          <a:blip r:embed="rId2" cstate="print"/>
          <a:stretch>
            <a:fillRect/>
          </a:stretch>
        </p:blipFill>
        <p:spPr>
          <a:xfrm>
            <a:off x="687918" y="3621534"/>
            <a:ext cx="4561416" cy="3236466"/>
          </a:xfrm>
          <a:prstGeom prst="rect">
            <a:avLst/>
          </a:prstGeom>
        </p:spPr>
      </p:pic>
      <p:sp>
        <p:nvSpPr>
          <p:cNvPr id="6" name="Прямоугольник 5"/>
          <p:cNvSpPr/>
          <p:nvPr/>
        </p:nvSpPr>
        <p:spPr>
          <a:xfrm>
            <a:off x="6239933" y="189636"/>
            <a:ext cx="4572000" cy="2585323"/>
          </a:xfrm>
          <a:prstGeom prst="rect">
            <a:avLst/>
          </a:prstGeom>
        </p:spPr>
        <p:txBody>
          <a:bodyPr wrap="square">
            <a:spAutoFit/>
          </a:bodyPr>
          <a:lstStyle/>
          <a:p>
            <a:r>
              <a:rPr lang="ru-RU" dirty="0" smtClean="0">
                <a:latin typeface="Comic Sans MS" pitchFamily="66" charset="0"/>
              </a:rPr>
              <a:t>“С потерей Москвы еще не потеряна Россия, с потерей же армии Россия потеряна”, - заявил на совете </a:t>
            </a:r>
            <a:r>
              <a:rPr lang="ru-RU" dirty="0" err="1" smtClean="0">
                <a:latin typeface="Comic Sans MS" pitchFamily="66" charset="0"/>
              </a:rPr>
              <a:t>главнокомандущий</a:t>
            </a:r>
            <a:r>
              <a:rPr lang="ru-RU" dirty="0" smtClean="0">
                <a:latin typeface="Comic Sans MS" pitchFamily="66" charset="0"/>
              </a:rPr>
              <a:t>. Вместе с войсками Москву покинуло и население. Напрасно ждал Наполеон и его армия, одетая по случаю в парадную форму, ключей от Кремля на Поклонной горе. (файл 48)</a:t>
            </a:r>
            <a:endParaRPr lang="ru-RU" dirty="0">
              <a:latin typeface="Comic Sans MS" pitchFamily="66" charset="0"/>
            </a:endParaRPr>
          </a:p>
        </p:txBody>
      </p:sp>
      <p:pic>
        <p:nvPicPr>
          <p:cNvPr id="7" name="Рисунок 6" descr="Отечественной войны 1812 года 48+.jpg"/>
          <p:cNvPicPr>
            <a:picLocks noChangeAspect="1"/>
          </p:cNvPicPr>
          <p:nvPr/>
        </p:nvPicPr>
        <p:blipFill>
          <a:blip r:embed="rId3" cstate="print"/>
          <a:stretch>
            <a:fillRect/>
          </a:stretch>
        </p:blipFill>
        <p:spPr>
          <a:xfrm>
            <a:off x="6324601" y="3582047"/>
            <a:ext cx="4833501" cy="311508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2534" y="310571"/>
            <a:ext cx="6096000" cy="2585323"/>
          </a:xfrm>
          <a:prstGeom prst="rect">
            <a:avLst/>
          </a:prstGeom>
        </p:spPr>
        <p:txBody>
          <a:bodyPr>
            <a:spAutoFit/>
          </a:bodyPr>
          <a:lstStyle/>
          <a:p>
            <a:r>
              <a:rPr lang="ru-RU" dirty="0" smtClean="0">
                <a:latin typeface="Comic Sans MS" pitchFamily="66" charset="0"/>
              </a:rPr>
              <a:t>Никто к ним не явился. После получасового ожидания французские войска под музыку вошли в почти опустевшую Москву. С первого дня пребывания французов в Москве город был объявлен трофеем и отдан солдатам на разграбление. Грабили город в определенном порядке. Первый день принадлежал Старой гвардии, второй – Молодой гвардии, за ними город грабили остальные войска. (файл 49)</a:t>
            </a:r>
            <a:endParaRPr lang="ru-RU" dirty="0">
              <a:latin typeface="Comic Sans MS" pitchFamily="66" charset="0"/>
            </a:endParaRPr>
          </a:p>
        </p:txBody>
      </p:sp>
      <p:pic>
        <p:nvPicPr>
          <p:cNvPr id="6" name="Рисунок 5" descr="Отечественной войны 1812 года 49+.jpg"/>
          <p:cNvPicPr>
            <a:picLocks noChangeAspect="1"/>
          </p:cNvPicPr>
          <p:nvPr/>
        </p:nvPicPr>
        <p:blipFill>
          <a:blip r:embed="rId2" cstate="print"/>
          <a:stretch>
            <a:fillRect/>
          </a:stretch>
        </p:blipFill>
        <p:spPr>
          <a:xfrm>
            <a:off x="491234" y="3033743"/>
            <a:ext cx="4144309" cy="2689724"/>
          </a:xfrm>
          <a:prstGeom prst="rect">
            <a:avLst/>
          </a:prstGeom>
        </p:spPr>
      </p:pic>
      <p:sp>
        <p:nvSpPr>
          <p:cNvPr id="7" name="Прямоугольник 6"/>
          <p:cNvSpPr/>
          <p:nvPr/>
        </p:nvSpPr>
        <p:spPr>
          <a:xfrm>
            <a:off x="304800" y="5865969"/>
            <a:ext cx="6096000" cy="646331"/>
          </a:xfrm>
          <a:prstGeom prst="rect">
            <a:avLst/>
          </a:prstGeom>
        </p:spPr>
        <p:txBody>
          <a:bodyPr>
            <a:spAutoFit/>
          </a:bodyPr>
          <a:lstStyle/>
          <a:p>
            <a:r>
              <a:rPr lang="ru-RU" dirty="0" smtClean="0">
                <a:latin typeface="Comic Sans MS" pitchFamily="66" charset="0"/>
              </a:rPr>
              <a:t>С первых же дней оккупации в Москве начались пожары (файл 50),</a:t>
            </a:r>
            <a:endParaRPr lang="ru-RU" dirty="0">
              <a:latin typeface="Comic Sans MS" pitchFamily="66" charset="0"/>
            </a:endParaRPr>
          </a:p>
        </p:txBody>
      </p:sp>
      <p:pic>
        <p:nvPicPr>
          <p:cNvPr id="8" name="Рисунок 7" descr="Отечественной войны 1812 года 50+.jpg"/>
          <p:cNvPicPr>
            <a:picLocks noChangeAspect="1"/>
          </p:cNvPicPr>
          <p:nvPr/>
        </p:nvPicPr>
        <p:blipFill>
          <a:blip r:embed="rId3" cstate="print"/>
          <a:stretch>
            <a:fillRect/>
          </a:stretch>
        </p:blipFill>
        <p:spPr>
          <a:xfrm>
            <a:off x="6608461" y="145116"/>
            <a:ext cx="3729338" cy="2691217"/>
          </a:xfrm>
          <a:prstGeom prst="rect">
            <a:avLst/>
          </a:prstGeom>
        </p:spPr>
      </p:pic>
      <p:sp>
        <p:nvSpPr>
          <p:cNvPr id="9" name="Прямоугольник 8"/>
          <p:cNvSpPr/>
          <p:nvPr/>
        </p:nvSpPr>
        <p:spPr>
          <a:xfrm>
            <a:off x="5613399" y="3038103"/>
            <a:ext cx="5444067" cy="646331"/>
          </a:xfrm>
          <a:prstGeom prst="rect">
            <a:avLst/>
          </a:prstGeom>
        </p:spPr>
        <p:txBody>
          <a:bodyPr wrap="square">
            <a:spAutoFit/>
          </a:bodyPr>
          <a:lstStyle/>
          <a:p>
            <a:r>
              <a:rPr lang="ru-RU" dirty="0" smtClean="0">
                <a:latin typeface="Comic Sans MS" pitchFamily="66" charset="0"/>
              </a:rPr>
              <a:t>связанные в основном с бесчинствами пьяных солдат. (файл 51)</a:t>
            </a:r>
            <a:endParaRPr lang="ru-RU" dirty="0">
              <a:latin typeface="Comic Sans MS" pitchFamily="66" charset="0"/>
            </a:endParaRPr>
          </a:p>
        </p:txBody>
      </p:sp>
      <p:pic>
        <p:nvPicPr>
          <p:cNvPr id="10" name="Рисунок 9" descr="Отечественной войны 1812 года 51+.jpg"/>
          <p:cNvPicPr>
            <a:picLocks noChangeAspect="1"/>
          </p:cNvPicPr>
          <p:nvPr/>
        </p:nvPicPr>
        <p:blipFill>
          <a:blip r:embed="rId4" cstate="print"/>
          <a:stretch>
            <a:fillRect/>
          </a:stretch>
        </p:blipFill>
        <p:spPr>
          <a:xfrm>
            <a:off x="6561667" y="3811353"/>
            <a:ext cx="3742776" cy="289124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0752" y="187868"/>
            <a:ext cx="4297971" cy="369332"/>
          </a:xfrm>
          <a:prstGeom prst="rect">
            <a:avLst/>
          </a:prstGeom>
        </p:spPr>
        <p:txBody>
          <a:bodyPr wrap="none">
            <a:spAutoFit/>
          </a:bodyPr>
          <a:lstStyle/>
          <a:p>
            <a:r>
              <a:rPr lang="ru-RU" dirty="0" smtClean="0">
                <a:latin typeface="Comic Sans MS" pitchFamily="66" charset="0"/>
              </a:rPr>
              <a:t>В Благовещенском соборе (файл 52)</a:t>
            </a:r>
            <a:endParaRPr lang="ru-RU" dirty="0">
              <a:latin typeface="Comic Sans MS" pitchFamily="66" charset="0"/>
            </a:endParaRPr>
          </a:p>
        </p:txBody>
      </p:sp>
      <p:pic>
        <p:nvPicPr>
          <p:cNvPr id="5" name="Рисунок 4" descr="Отечественной войны 1812 года 52+.jpg"/>
          <p:cNvPicPr>
            <a:picLocks noChangeAspect="1"/>
          </p:cNvPicPr>
          <p:nvPr/>
        </p:nvPicPr>
        <p:blipFill>
          <a:blip r:embed="rId2" cstate="print"/>
          <a:stretch>
            <a:fillRect/>
          </a:stretch>
        </p:blipFill>
        <p:spPr>
          <a:xfrm>
            <a:off x="265005" y="688200"/>
            <a:ext cx="2258062" cy="2273342"/>
          </a:xfrm>
          <a:prstGeom prst="rect">
            <a:avLst/>
          </a:prstGeom>
        </p:spPr>
      </p:pic>
      <p:pic>
        <p:nvPicPr>
          <p:cNvPr id="6" name="Рисунок 5" descr="Отечественной войны 1812 года 53+.jpg"/>
          <p:cNvPicPr>
            <a:picLocks noChangeAspect="1"/>
          </p:cNvPicPr>
          <p:nvPr/>
        </p:nvPicPr>
        <p:blipFill>
          <a:blip r:embed="rId3" cstate="print"/>
          <a:stretch>
            <a:fillRect/>
          </a:stretch>
        </p:blipFill>
        <p:spPr>
          <a:xfrm>
            <a:off x="288005" y="3793066"/>
            <a:ext cx="2184262" cy="2199044"/>
          </a:xfrm>
          <a:prstGeom prst="rect">
            <a:avLst/>
          </a:prstGeom>
        </p:spPr>
      </p:pic>
      <p:pic>
        <p:nvPicPr>
          <p:cNvPr id="7" name="Рисунок 6" descr="Отечественной войны 1812 года 54+.jpg"/>
          <p:cNvPicPr>
            <a:picLocks noChangeAspect="1"/>
          </p:cNvPicPr>
          <p:nvPr/>
        </p:nvPicPr>
        <p:blipFill>
          <a:blip r:embed="rId4" cstate="print"/>
          <a:stretch>
            <a:fillRect/>
          </a:stretch>
        </p:blipFill>
        <p:spPr>
          <a:xfrm>
            <a:off x="6493933" y="309711"/>
            <a:ext cx="2184399" cy="2199181"/>
          </a:xfrm>
          <a:prstGeom prst="rect">
            <a:avLst/>
          </a:prstGeom>
        </p:spPr>
      </p:pic>
      <p:sp>
        <p:nvSpPr>
          <p:cNvPr id="8" name="Прямоугольник 7"/>
          <p:cNvSpPr/>
          <p:nvPr/>
        </p:nvSpPr>
        <p:spPr>
          <a:xfrm>
            <a:off x="262467" y="3029635"/>
            <a:ext cx="6096000" cy="646331"/>
          </a:xfrm>
          <a:prstGeom prst="rect">
            <a:avLst/>
          </a:prstGeom>
        </p:spPr>
        <p:txBody>
          <a:bodyPr>
            <a:spAutoFit/>
          </a:bodyPr>
          <a:lstStyle/>
          <a:p>
            <a:r>
              <a:rPr lang="ru-RU" dirty="0" smtClean="0">
                <a:latin typeface="Comic Sans MS" pitchFamily="66" charset="0"/>
              </a:rPr>
              <a:t>был установлен горн для переплавки золотых и серебряных изделий, Архангельский собор (53)</a:t>
            </a:r>
            <a:endParaRPr lang="ru-RU" dirty="0">
              <a:latin typeface="Comic Sans MS" pitchFamily="66" charset="0"/>
            </a:endParaRPr>
          </a:p>
        </p:txBody>
      </p:sp>
      <p:sp>
        <p:nvSpPr>
          <p:cNvPr id="9" name="Прямоугольник 8"/>
          <p:cNvSpPr/>
          <p:nvPr/>
        </p:nvSpPr>
        <p:spPr>
          <a:xfrm>
            <a:off x="237067" y="6009903"/>
            <a:ext cx="6096000" cy="646331"/>
          </a:xfrm>
          <a:prstGeom prst="rect">
            <a:avLst/>
          </a:prstGeom>
        </p:spPr>
        <p:txBody>
          <a:bodyPr>
            <a:spAutoFit/>
          </a:bodyPr>
          <a:lstStyle/>
          <a:p>
            <a:r>
              <a:rPr lang="ru-RU" dirty="0" smtClean="0">
                <a:latin typeface="Comic Sans MS" pitchFamily="66" charset="0"/>
              </a:rPr>
              <a:t>был превращен в винный склад, а в Успенском соборе (файл 54) </a:t>
            </a:r>
            <a:endParaRPr lang="ru-RU" dirty="0">
              <a:latin typeface="Comic Sans MS" pitchFamily="66" charset="0"/>
            </a:endParaRPr>
          </a:p>
        </p:txBody>
      </p:sp>
      <p:sp>
        <p:nvSpPr>
          <p:cNvPr id="10" name="Прямоугольник 9"/>
          <p:cNvSpPr/>
          <p:nvPr/>
        </p:nvSpPr>
        <p:spPr>
          <a:xfrm>
            <a:off x="6421708" y="2668601"/>
            <a:ext cx="3499676" cy="369332"/>
          </a:xfrm>
          <a:prstGeom prst="rect">
            <a:avLst/>
          </a:prstGeom>
        </p:spPr>
        <p:txBody>
          <a:bodyPr wrap="none">
            <a:spAutoFit/>
          </a:bodyPr>
          <a:lstStyle/>
          <a:p>
            <a:r>
              <a:rPr lang="ru-RU" dirty="0" smtClean="0">
                <a:latin typeface="Comic Sans MS" pitchFamily="66" charset="0"/>
              </a:rPr>
              <a:t>устроена конюшня. (файл 55)</a:t>
            </a:r>
            <a:endParaRPr lang="ru-RU" dirty="0">
              <a:latin typeface="Comic Sans MS" pitchFamily="66" charset="0"/>
            </a:endParaRPr>
          </a:p>
        </p:txBody>
      </p:sp>
      <p:pic>
        <p:nvPicPr>
          <p:cNvPr id="11" name="Рисунок 10" descr="Отечественной войны 1812 года 55+.jpg"/>
          <p:cNvPicPr>
            <a:picLocks noChangeAspect="1"/>
          </p:cNvPicPr>
          <p:nvPr/>
        </p:nvPicPr>
        <p:blipFill>
          <a:blip r:embed="rId5" cstate="print"/>
          <a:stretch>
            <a:fillRect/>
          </a:stretch>
        </p:blipFill>
        <p:spPr>
          <a:xfrm>
            <a:off x="6456892" y="3273213"/>
            <a:ext cx="3864483" cy="327152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5467" y="169672"/>
            <a:ext cx="5520266" cy="2862322"/>
          </a:xfrm>
          <a:prstGeom prst="rect">
            <a:avLst/>
          </a:prstGeom>
        </p:spPr>
        <p:txBody>
          <a:bodyPr wrap="square">
            <a:spAutoFit/>
          </a:bodyPr>
          <a:lstStyle/>
          <a:p>
            <a:r>
              <a:rPr lang="ru-RU" dirty="0" smtClean="0">
                <a:latin typeface="Comic Sans MS" pitchFamily="66" charset="0"/>
              </a:rPr>
              <a:t>Остановить все это не смогли все последующие приказы Наполеона даже под угрозой предания виновных полевому суду. Чтобы успокоить общественное мнение Европы, узнавшей об разграблении Москвы, была придумана легенда, что Москву разрушили и сожгли сами русские. Чуть ли не всех оставшихся в Москве жителей объявляли поджигателями и устраивали над ними расправы. (файл 56)</a:t>
            </a:r>
            <a:endParaRPr lang="ru-RU" dirty="0">
              <a:latin typeface="Comic Sans MS" pitchFamily="66" charset="0"/>
            </a:endParaRPr>
          </a:p>
        </p:txBody>
      </p:sp>
      <p:pic>
        <p:nvPicPr>
          <p:cNvPr id="5" name="Рисунок 4" descr="Отечественной войны 1812 года 56+.jpg"/>
          <p:cNvPicPr>
            <a:picLocks noChangeAspect="1"/>
          </p:cNvPicPr>
          <p:nvPr/>
        </p:nvPicPr>
        <p:blipFill>
          <a:blip r:embed="rId2" cstate="print"/>
          <a:stretch>
            <a:fillRect/>
          </a:stretch>
        </p:blipFill>
        <p:spPr>
          <a:xfrm>
            <a:off x="575223" y="3177015"/>
            <a:ext cx="4428577" cy="3374154"/>
          </a:xfrm>
          <a:prstGeom prst="rect">
            <a:avLst/>
          </a:prstGeom>
        </p:spPr>
      </p:pic>
      <p:sp>
        <p:nvSpPr>
          <p:cNvPr id="6" name="Прямоугольник 5"/>
          <p:cNvSpPr/>
          <p:nvPr/>
        </p:nvSpPr>
        <p:spPr>
          <a:xfrm>
            <a:off x="5943600" y="189636"/>
            <a:ext cx="4978401" cy="2585323"/>
          </a:xfrm>
          <a:prstGeom prst="rect">
            <a:avLst/>
          </a:prstGeom>
        </p:spPr>
        <p:txBody>
          <a:bodyPr wrap="square">
            <a:spAutoFit/>
          </a:bodyPr>
          <a:lstStyle/>
          <a:p>
            <a:r>
              <a:rPr lang="ru-RU" dirty="0" smtClean="0">
                <a:latin typeface="Comic Sans MS" pitchFamily="66" charset="0"/>
              </a:rPr>
              <a:t>Наполеон видел резкое падение дисциплины в своей армии, но не хотел признаться в своем бессилии. Кутузов отступил от Москвы на </a:t>
            </a:r>
            <a:r>
              <a:rPr lang="ru-RU" dirty="0" err="1" smtClean="0">
                <a:latin typeface="Comic Sans MS" pitchFamily="66" charset="0"/>
              </a:rPr>
              <a:t>юговосток</a:t>
            </a:r>
            <a:r>
              <a:rPr lang="ru-RU" dirty="0" smtClean="0">
                <a:latin typeface="Comic Sans MS" pitchFamily="66" charset="0"/>
              </a:rPr>
              <a:t> по Рязанской дороге и, обманув французские разъезды, внезапно повернул вправо на запад и вышел во фланг “Великой армии”, разбив укрепленный лагерь у села Тарутино. (файл 57)</a:t>
            </a:r>
            <a:endParaRPr lang="ru-RU" dirty="0">
              <a:latin typeface="Comic Sans MS" pitchFamily="66" charset="0"/>
            </a:endParaRPr>
          </a:p>
        </p:txBody>
      </p:sp>
      <p:pic>
        <p:nvPicPr>
          <p:cNvPr id="7" name="Рисунок 6" descr="Отечественной войны 1812 года 57+.jpg"/>
          <p:cNvPicPr>
            <a:picLocks noChangeAspect="1"/>
          </p:cNvPicPr>
          <p:nvPr/>
        </p:nvPicPr>
        <p:blipFill>
          <a:blip r:embed="rId3" cstate="print"/>
          <a:stretch>
            <a:fillRect/>
          </a:stretch>
        </p:blipFill>
        <p:spPr>
          <a:xfrm>
            <a:off x="6146801" y="3141640"/>
            <a:ext cx="3581908" cy="33671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313266" y="136525"/>
            <a:ext cx="4673601" cy="1325563"/>
          </a:xfrm>
        </p:spPr>
        <p:txBody>
          <a:bodyPr>
            <a:normAutofit/>
          </a:bodyPr>
          <a:lstStyle/>
          <a:p>
            <a:r>
              <a:rPr lang="ru-RU" sz="2000" dirty="0" smtClean="0">
                <a:latin typeface="Comic Sans MS" pitchFamily="66" charset="0"/>
              </a:rPr>
              <a:t>которой в 1804 г. короновался императором Франции (файл 4).</a:t>
            </a:r>
            <a:r>
              <a:rPr lang="ru-RU" sz="3200" dirty="0" smtClean="0"/>
              <a:t/>
            </a:r>
            <a:br>
              <a:rPr lang="ru-RU" sz="3200" dirty="0" smtClean="0"/>
            </a:br>
            <a:endParaRPr lang="ru-RU" sz="3200" dirty="0"/>
          </a:p>
        </p:txBody>
      </p:sp>
      <p:pic>
        <p:nvPicPr>
          <p:cNvPr id="5" name="Рисунок 4" descr="Отечественной войны 1812 года 4+.jpg"/>
          <p:cNvPicPr>
            <a:picLocks noChangeAspect="1"/>
          </p:cNvPicPr>
          <p:nvPr/>
        </p:nvPicPr>
        <p:blipFill>
          <a:blip r:embed="rId2" cstate="print"/>
          <a:stretch>
            <a:fillRect/>
          </a:stretch>
        </p:blipFill>
        <p:spPr>
          <a:xfrm>
            <a:off x="422825" y="1023279"/>
            <a:ext cx="3383573" cy="2524253"/>
          </a:xfrm>
          <a:prstGeom prst="rect">
            <a:avLst/>
          </a:prstGeom>
        </p:spPr>
      </p:pic>
      <p:pic>
        <p:nvPicPr>
          <p:cNvPr id="6" name="Рисунок 5" descr="Отечественной войны 1812 года 4-+.jpg"/>
          <p:cNvPicPr>
            <a:picLocks noChangeAspect="1"/>
          </p:cNvPicPr>
          <p:nvPr/>
        </p:nvPicPr>
        <p:blipFill>
          <a:blip r:embed="rId3" cstate="print"/>
          <a:stretch>
            <a:fillRect/>
          </a:stretch>
        </p:blipFill>
        <p:spPr>
          <a:xfrm>
            <a:off x="5917323" y="3528465"/>
            <a:ext cx="2134475" cy="3033202"/>
          </a:xfrm>
          <a:prstGeom prst="rect">
            <a:avLst/>
          </a:prstGeom>
        </p:spPr>
      </p:pic>
      <p:sp>
        <p:nvSpPr>
          <p:cNvPr id="7" name="Прямоугольник 6"/>
          <p:cNvSpPr/>
          <p:nvPr/>
        </p:nvSpPr>
        <p:spPr>
          <a:xfrm>
            <a:off x="338667" y="3675207"/>
            <a:ext cx="5401733" cy="2862322"/>
          </a:xfrm>
          <a:prstGeom prst="rect">
            <a:avLst/>
          </a:prstGeom>
        </p:spPr>
        <p:txBody>
          <a:bodyPr wrap="square">
            <a:spAutoFit/>
          </a:bodyPr>
          <a:lstStyle/>
          <a:p>
            <a:r>
              <a:rPr lang="ru-RU" dirty="0" smtClean="0">
                <a:latin typeface="Comic Sans MS" pitchFamily="66" charset="0"/>
              </a:rPr>
              <a:t>Наполеон стремился подчинить себе</a:t>
            </a:r>
          </a:p>
          <a:p>
            <a:r>
              <a:rPr lang="ru-RU" dirty="0" smtClean="0">
                <a:latin typeface="Comic Sans MS" pitchFamily="66" charset="0"/>
              </a:rPr>
              <a:t>всю Европу, и для борьбы с его экспансией крупные монархические европейские Страны (включая Россию Великобританию) создали серию антифранцузских коалиций. Однако все коалиционные войны с Наполеоном союзники проиграли. Война четвёртой коалиции закончилась для России поражением русских войск в битве под </a:t>
            </a:r>
            <a:r>
              <a:rPr lang="ru-RU" dirty="0" err="1" smtClean="0">
                <a:latin typeface="Comic Sans MS" pitchFamily="66" charset="0"/>
              </a:rPr>
              <a:t>Фридландом</a:t>
            </a:r>
            <a:r>
              <a:rPr lang="ru-RU" dirty="0" smtClean="0">
                <a:latin typeface="Comic Sans MS" pitchFamily="66" charset="0"/>
              </a:rPr>
              <a:t> 14 июня 1807 г. (файл 5).</a:t>
            </a:r>
            <a:endParaRPr lang="ru-RU" dirty="0">
              <a:latin typeface="Comic Sans MS" pitchFamily="66" charset="0"/>
            </a:endParaRPr>
          </a:p>
        </p:txBody>
      </p:sp>
      <p:sp>
        <p:nvSpPr>
          <p:cNvPr id="8" name="Прямоугольник 7"/>
          <p:cNvSpPr/>
          <p:nvPr/>
        </p:nvSpPr>
        <p:spPr>
          <a:xfrm>
            <a:off x="5274733" y="240437"/>
            <a:ext cx="6096000" cy="1754326"/>
          </a:xfrm>
          <a:prstGeom prst="rect">
            <a:avLst/>
          </a:prstGeom>
        </p:spPr>
        <p:txBody>
          <a:bodyPr>
            <a:spAutoFit/>
          </a:bodyPr>
          <a:lstStyle/>
          <a:p>
            <a:r>
              <a:rPr lang="ru-RU" dirty="0" smtClean="0">
                <a:latin typeface="Comic Sans MS" pitchFamily="66" charset="0"/>
              </a:rPr>
              <a:t>25 июня 1807 г. на украшенном плоту</a:t>
            </a:r>
          </a:p>
          <a:p>
            <a:r>
              <a:rPr lang="ru-RU" dirty="0" smtClean="0">
                <a:latin typeface="Comic Sans MS" pitchFamily="66" charset="0"/>
              </a:rPr>
              <a:t>посреди пограничной реки Неман близ</a:t>
            </a:r>
          </a:p>
          <a:p>
            <a:r>
              <a:rPr lang="ru-RU" dirty="0" smtClean="0">
                <a:latin typeface="Comic Sans MS" pitchFamily="66" charset="0"/>
              </a:rPr>
              <a:t>Тильзита</a:t>
            </a:r>
          </a:p>
          <a:p>
            <a:r>
              <a:rPr lang="ru-RU" dirty="0" smtClean="0">
                <a:latin typeface="Comic Sans MS" pitchFamily="66" charset="0"/>
              </a:rPr>
              <a:t>российский</a:t>
            </a:r>
          </a:p>
          <a:p>
            <a:r>
              <a:rPr lang="ru-RU" dirty="0" smtClean="0">
                <a:latin typeface="Comic Sans MS" pitchFamily="66" charset="0"/>
              </a:rPr>
              <a:t>император</a:t>
            </a:r>
          </a:p>
          <a:p>
            <a:r>
              <a:rPr lang="ru-RU" dirty="0" smtClean="0">
                <a:latin typeface="Comic Sans MS" pitchFamily="66" charset="0"/>
              </a:rPr>
              <a:t>Александр I (файл 6)</a:t>
            </a:r>
            <a:endParaRPr lang="ru-RU" dirty="0">
              <a:latin typeface="Comic Sans MS" pitchFamily="66" charset="0"/>
            </a:endParaRPr>
          </a:p>
        </p:txBody>
      </p:sp>
      <p:pic>
        <p:nvPicPr>
          <p:cNvPr id="9" name="Рисунок 8" descr="Отечественной войны 1812 года 5+.jpg"/>
          <p:cNvPicPr>
            <a:picLocks noChangeAspect="1"/>
          </p:cNvPicPr>
          <p:nvPr/>
        </p:nvPicPr>
        <p:blipFill>
          <a:blip r:embed="rId4" cstate="print"/>
          <a:stretch>
            <a:fillRect/>
          </a:stretch>
        </p:blipFill>
        <p:spPr>
          <a:xfrm>
            <a:off x="8119533" y="1032934"/>
            <a:ext cx="2728469" cy="210770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7800" y="222872"/>
            <a:ext cx="5300133" cy="3693319"/>
          </a:xfrm>
          <a:prstGeom prst="rect">
            <a:avLst/>
          </a:prstGeom>
        </p:spPr>
        <p:txBody>
          <a:bodyPr wrap="square">
            <a:spAutoFit/>
          </a:bodyPr>
          <a:lstStyle/>
          <a:p>
            <a:r>
              <a:rPr lang="ru-RU" dirty="0" err="1" smtClean="0">
                <a:latin typeface="Comic Sans MS" pitchFamily="66" charset="0"/>
              </a:rPr>
              <a:t>Тарутинский</a:t>
            </a:r>
            <a:r>
              <a:rPr lang="ru-RU" dirty="0" smtClean="0">
                <a:latin typeface="Comic Sans MS" pitchFamily="66" charset="0"/>
              </a:rPr>
              <a:t> лагерь прикрыл пути в не разоренные войной губернии, откуда русская армия получила подкрепления и провиант. Отдохнувшие и </a:t>
            </a:r>
            <a:r>
              <a:rPr lang="ru-RU" dirty="0" err="1" smtClean="0">
                <a:latin typeface="Comic Sans MS" pitchFamily="66" charset="0"/>
              </a:rPr>
              <a:t>воспрявшие</a:t>
            </a:r>
            <a:r>
              <a:rPr lang="ru-RU" dirty="0" smtClean="0">
                <a:latin typeface="Comic Sans MS" pitchFamily="66" charset="0"/>
              </a:rPr>
              <a:t> духом русские войска были готовы к новым сражениям. В </a:t>
            </a:r>
            <a:r>
              <a:rPr lang="ru-RU" dirty="0" err="1" smtClean="0">
                <a:latin typeface="Comic Sans MS" pitchFamily="66" charset="0"/>
              </a:rPr>
              <a:t>тарутинский</a:t>
            </a:r>
            <a:r>
              <a:rPr lang="ru-RU" dirty="0" smtClean="0">
                <a:latin typeface="Comic Sans MS" pitchFamily="66" charset="0"/>
              </a:rPr>
              <a:t> период особенно широко развернулась начавшаяся с первых дней войны партизанская борьба. Пожар Москвы, бесчинства захватчиков вызвали в народе священное чувство гнева и мести. Для ведения “малой войны” было создано более десяти армейских летучих отрядов (файл 58).</a:t>
            </a:r>
            <a:endParaRPr lang="ru-RU" dirty="0">
              <a:latin typeface="Comic Sans MS" pitchFamily="66" charset="0"/>
            </a:endParaRPr>
          </a:p>
        </p:txBody>
      </p:sp>
      <p:pic>
        <p:nvPicPr>
          <p:cNvPr id="5" name="Рисунок 4" descr="Отечественной войны 1812 года 58+.jpg"/>
          <p:cNvPicPr>
            <a:picLocks noChangeAspect="1"/>
          </p:cNvPicPr>
          <p:nvPr/>
        </p:nvPicPr>
        <p:blipFill>
          <a:blip r:embed="rId2" cstate="print"/>
          <a:stretch>
            <a:fillRect/>
          </a:stretch>
        </p:blipFill>
        <p:spPr>
          <a:xfrm>
            <a:off x="729307" y="3886199"/>
            <a:ext cx="3819455" cy="2768600"/>
          </a:xfrm>
          <a:prstGeom prst="rect">
            <a:avLst/>
          </a:prstGeom>
        </p:spPr>
      </p:pic>
      <p:sp>
        <p:nvSpPr>
          <p:cNvPr id="6" name="Прямоугольник 5"/>
          <p:cNvSpPr/>
          <p:nvPr/>
        </p:nvSpPr>
        <p:spPr>
          <a:xfrm>
            <a:off x="6070602" y="190268"/>
            <a:ext cx="5198533" cy="923330"/>
          </a:xfrm>
          <a:prstGeom prst="rect">
            <a:avLst/>
          </a:prstGeom>
        </p:spPr>
        <p:txBody>
          <a:bodyPr wrap="square">
            <a:spAutoFit/>
          </a:bodyPr>
          <a:lstStyle/>
          <a:p>
            <a:r>
              <a:rPr lang="ru-RU" dirty="0" smtClean="0">
                <a:latin typeface="Comic Sans MS" pitchFamily="66" charset="0"/>
              </a:rPr>
              <a:t>Во главе их стояли такие энергичные и талантливые офицеры, как гусар и поэт Денис Васильевич Давыдов (файл 59),</a:t>
            </a:r>
            <a:endParaRPr lang="ru-RU" dirty="0">
              <a:latin typeface="Comic Sans MS" pitchFamily="66" charset="0"/>
            </a:endParaRPr>
          </a:p>
        </p:txBody>
      </p:sp>
      <p:pic>
        <p:nvPicPr>
          <p:cNvPr id="7" name="Рисунок 6" descr="Отечественной войны 1812 года 59+.jpg"/>
          <p:cNvPicPr>
            <a:picLocks noChangeAspect="1"/>
          </p:cNvPicPr>
          <p:nvPr/>
        </p:nvPicPr>
        <p:blipFill>
          <a:blip r:embed="rId3" cstate="print"/>
          <a:stretch>
            <a:fillRect/>
          </a:stretch>
        </p:blipFill>
        <p:spPr>
          <a:xfrm>
            <a:off x="6296216" y="1134531"/>
            <a:ext cx="2557800" cy="1776143"/>
          </a:xfrm>
          <a:prstGeom prst="rect">
            <a:avLst/>
          </a:prstGeom>
        </p:spPr>
      </p:pic>
      <p:sp>
        <p:nvSpPr>
          <p:cNvPr id="8" name="Прямоугольник 7"/>
          <p:cNvSpPr/>
          <p:nvPr/>
        </p:nvSpPr>
        <p:spPr>
          <a:xfrm>
            <a:off x="6155266" y="3007268"/>
            <a:ext cx="5233806" cy="646331"/>
          </a:xfrm>
          <a:prstGeom prst="rect">
            <a:avLst/>
          </a:prstGeom>
        </p:spPr>
        <p:txBody>
          <a:bodyPr wrap="square">
            <a:spAutoFit/>
          </a:bodyPr>
          <a:lstStyle/>
          <a:p>
            <a:r>
              <a:rPr lang="ru-RU" dirty="0" smtClean="0">
                <a:latin typeface="Comic Sans MS" pitchFamily="66" charset="0"/>
              </a:rPr>
              <a:t>штабс-капитан Александр Самойлович Фигнер (файл 60)</a:t>
            </a:r>
            <a:endParaRPr lang="ru-RU" dirty="0">
              <a:latin typeface="Comic Sans MS" pitchFamily="66" charset="0"/>
            </a:endParaRPr>
          </a:p>
        </p:txBody>
      </p:sp>
      <p:pic>
        <p:nvPicPr>
          <p:cNvPr id="9" name="Рисунок 8" descr="Отечественной войны 1812 года 60+.jpg"/>
          <p:cNvPicPr>
            <a:picLocks noChangeAspect="1"/>
          </p:cNvPicPr>
          <p:nvPr/>
        </p:nvPicPr>
        <p:blipFill>
          <a:blip r:embed="rId4" cstate="print"/>
          <a:stretch>
            <a:fillRect/>
          </a:stretch>
        </p:blipFill>
        <p:spPr>
          <a:xfrm>
            <a:off x="6383866" y="3788782"/>
            <a:ext cx="2462953" cy="306921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3934" y="167902"/>
            <a:ext cx="4351866" cy="646331"/>
          </a:xfrm>
          <a:prstGeom prst="rect">
            <a:avLst/>
          </a:prstGeom>
        </p:spPr>
        <p:txBody>
          <a:bodyPr wrap="square">
            <a:spAutoFit/>
          </a:bodyPr>
          <a:lstStyle/>
          <a:p>
            <a:r>
              <a:rPr lang="ru-RU" dirty="0" smtClean="0">
                <a:latin typeface="Comic Sans MS" pitchFamily="66" charset="0"/>
              </a:rPr>
              <a:t>будущий декабрист поручик Михаил Александрович Фонвизин (файл 61),</a:t>
            </a:r>
            <a:endParaRPr lang="ru-RU" dirty="0">
              <a:latin typeface="Comic Sans MS" pitchFamily="66" charset="0"/>
            </a:endParaRPr>
          </a:p>
        </p:txBody>
      </p:sp>
      <p:pic>
        <p:nvPicPr>
          <p:cNvPr id="5" name="Рисунок 4" descr="Отечественной войны 1812 года 61+.jpg"/>
          <p:cNvPicPr>
            <a:picLocks noChangeAspect="1"/>
          </p:cNvPicPr>
          <p:nvPr/>
        </p:nvPicPr>
        <p:blipFill>
          <a:blip r:embed="rId2" cstate="print"/>
          <a:stretch>
            <a:fillRect/>
          </a:stretch>
        </p:blipFill>
        <p:spPr>
          <a:xfrm>
            <a:off x="1090845" y="900545"/>
            <a:ext cx="1770888" cy="2173363"/>
          </a:xfrm>
          <a:prstGeom prst="rect">
            <a:avLst/>
          </a:prstGeom>
        </p:spPr>
      </p:pic>
      <p:sp>
        <p:nvSpPr>
          <p:cNvPr id="6" name="Прямоугольник 5"/>
          <p:cNvSpPr/>
          <p:nvPr/>
        </p:nvSpPr>
        <p:spPr>
          <a:xfrm>
            <a:off x="158753" y="3142734"/>
            <a:ext cx="4624913" cy="646331"/>
          </a:xfrm>
          <a:prstGeom prst="rect">
            <a:avLst/>
          </a:prstGeom>
        </p:spPr>
        <p:txBody>
          <a:bodyPr wrap="square">
            <a:spAutoFit/>
          </a:bodyPr>
          <a:lstStyle/>
          <a:p>
            <a:r>
              <a:rPr lang="ru-RU" dirty="0" smtClean="0">
                <a:latin typeface="Comic Sans MS" pitchFamily="66" charset="0"/>
              </a:rPr>
              <a:t>генерал-майор Иван Семенович Дорохов (файл 62)</a:t>
            </a:r>
            <a:endParaRPr lang="ru-RU" dirty="0">
              <a:latin typeface="Comic Sans MS" pitchFamily="66" charset="0"/>
            </a:endParaRPr>
          </a:p>
        </p:txBody>
      </p:sp>
      <p:pic>
        <p:nvPicPr>
          <p:cNvPr id="7" name="Рисунок 6" descr="Отечественной войны 1812 года 62+.jpg"/>
          <p:cNvPicPr>
            <a:picLocks noChangeAspect="1"/>
          </p:cNvPicPr>
          <p:nvPr/>
        </p:nvPicPr>
        <p:blipFill>
          <a:blip r:embed="rId3" cstate="print"/>
          <a:stretch>
            <a:fillRect/>
          </a:stretch>
        </p:blipFill>
        <p:spPr>
          <a:xfrm>
            <a:off x="801961" y="3953454"/>
            <a:ext cx="2415371" cy="2761120"/>
          </a:xfrm>
          <a:prstGeom prst="rect">
            <a:avLst/>
          </a:prstGeom>
        </p:spPr>
      </p:pic>
      <p:sp>
        <p:nvSpPr>
          <p:cNvPr id="8" name="Прямоугольник 7"/>
          <p:cNvSpPr/>
          <p:nvPr/>
        </p:nvSpPr>
        <p:spPr>
          <a:xfrm>
            <a:off x="5037667" y="350503"/>
            <a:ext cx="5655733" cy="2031325"/>
          </a:xfrm>
          <a:prstGeom prst="rect">
            <a:avLst/>
          </a:prstGeom>
        </p:spPr>
        <p:txBody>
          <a:bodyPr wrap="square">
            <a:spAutoFit/>
          </a:bodyPr>
          <a:lstStyle/>
          <a:p>
            <a:r>
              <a:rPr lang="ru-RU" dirty="0" smtClean="0">
                <a:latin typeface="Comic Sans MS" pitchFamily="66" charset="0"/>
              </a:rPr>
              <a:t>и другие. Эти отряды наносили ощутимый урон врагу, уничтожая некрупные воинские отряды и фуражиров, отбивали и освобождали русских пленных. Соединение нескольких летучих отрядов могли разгромить или нанести урон и крупным воинским подразделениям. Так, в ходе боя под </a:t>
            </a:r>
            <a:r>
              <a:rPr lang="ru-RU" dirty="0" err="1" smtClean="0">
                <a:latin typeface="Comic Sans MS" pitchFamily="66" charset="0"/>
              </a:rPr>
              <a:t>Ляхово</a:t>
            </a:r>
            <a:r>
              <a:rPr lang="ru-RU" dirty="0" smtClean="0">
                <a:latin typeface="Comic Sans MS" pitchFamily="66" charset="0"/>
              </a:rPr>
              <a:t> (файл 63)</a:t>
            </a:r>
            <a:endParaRPr lang="ru-RU" dirty="0">
              <a:latin typeface="Comic Sans MS" pitchFamily="66" charset="0"/>
            </a:endParaRPr>
          </a:p>
        </p:txBody>
      </p:sp>
      <p:pic>
        <p:nvPicPr>
          <p:cNvPr id="9" name="Рисунок 8" descr="Отечественной войны 1812 года 63+.jpg"/>
          <p:cNvPicPr>
            <a:picLocks noChangeAspect="1"/>
          </p:cNvPicPr>
          <p:nvPr/>
        </p:nvPicPr>
        <p:blipFill>
          <a:blip r:embed="rId4" cstate="print"/>
          <a:stretch>
            <a:fillRect/>
          </a:stretch>
        </p:blipFill>
        <p:spPr>
          <a:xfrm>
            <a:off x="5762920" y="2614416"/>
            <a:ext cx="3839433" cy="424358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Отечественной войны 1812 года 64+.jpg"/>
          <p:cNvPicPr>
            <a:picLocks noChangeAspect="1"/>
          </p:cNvPicPr>
          <p:nvPr/>
        </p:nvPicPr>
        <p:blipFill>
          <a:blip r:embed="rId2" cstate="print"/>
          <a:stretch>
            <a:fillRect/>
          </a:stretch>
        </p:blipFill>
        <p:spPr>
          <a:xfrm>
            <a:off x="200152" y="1803400"/>
            <a:ext cx="2195914" cy="2480245"/>
          </a:xfrm>
          <a:prstGeom prst="rect">
            <a:avLst/>
          </a:prstGeom>
        </p:spPr>
      </p:pic>
      <p:sp>
        <p:nvSpPr>
          <p:cNvPr id="5" name="Прямоугольник 4"/>
          <p:cNvSpPr/>
          <p:nvPr/>
        </p:nvSpPr>
        <p:spPr>
          <a:xfrm>
            <a:off x="262465" y="235635"/>
            <a:ext cx="5003801" cy="923330"/>
          </a:xfrm>
          <a:prstGeom prst="rect">
            <a:avLst/>
          </a:prstGeom>
        </p:spPr>
        <p:txBody>
          <a:bodyPr wrap="square">
            <a:spAutoFit/>
          </a:bodyPr>
          <a:lstStyle/>
          <a:p>
            <a:r>
              <a:rPr lang="ru-RU" dirty="0" smtClean="0">
                <a:latin typeface="Comic Sans MS" pitchFamily="66" charset="0"/>
              </a:rPr>
              <a:t>соединённые силы партизанских отрядов Давыдова, Фигнера, генералов Василия Васильевича Орлова-Денисова (файл 64)</a:t>
            </a:r>
            <a:endParaRPr lang="ru-RU" dirty="0">
              <a:latin typeface="Comic Sans MS" pitchFamily="66" charset="0"/>
            </a:endParaRPr>
          </a:p>
        </p:txBody>
      </p:sp>
      <p:sp>
        <p:nvSpPr>
          <p:cNvPr id="6" name="Прямоугольник 5"/>
          <p:cNvSpPr/>
          <p:nvPr/>
        </p:nvSpPr>
        <p:spPr>
          <a:xfrm>
            <a:off x="284265" y="1051467"/>
            <a:ext cx="5261401" cy="369332"/>
          </a:xfrm>
          <a:prstGeom prst="rect">
            <a:avLst/>
          </a:prstGeom>
        </p:spPr>
        <p:txBody>
          <a:bodyPr wrap="square">
            <a:spAutoFit/>
          </a:bodyPr>
          <a:lstStyle/>
          <a:p>
            <a:r>
              <a:rPr lang="ru-RU" dirty="0" smtClean="0">
                <a:latin typeface="Comic Sans MS" pitchFamily="66" charset="0"/>
              </a:rPr>
              <a:t>и Александра Никитича </a:t>
            </a:r>
            <a:r>
              <a:rPr lang="ru-RU" dirty="0" err="1" smtClean="0">
                <a:latin typeface="Comic Sans MS" pitchFamily="66" charset="0"/>
              </a:rPr>
              <a:t>Сеславина</a:t>
            </a:r>
            <a:r>
              <a:rPr lang="ru-RU" dirty="0" smtClean="0">
                <a:latin typeface="Comic Sans MS" pitchFamily="66" charset="0"/>
              </a:rPr>
              <a:t> (файл 65)</a:t>
            </a:r>
            <a:endParaRPr lang="ru-RU" dirty="0">
              <a:latin typeface="Comic Sans MS" pitchFamily="66" charset="0"/>
            </a:endParaRPr>
          </a:p>
        </p:txBody>
      </p:sp>
      <p:pic>
        <p:nvPicPr>
          <p:cNvPr id="7" name="Рисунок 6" descr="Отечественной войны 1812 года 65+.jpg"/>
          <p:cNvPicPr>
            <a:picLocks noChangeAspect="1"/>
          </p:cNvPicPr>
          <p:nvPr/>
        </p:nvPicPr>
        <p:blipFill>
          <a:blip r:embed="rId3" cstate="print"/>
          <a:stretch>
            <a:fillRect/>
          </a:stretch>
        </p:blipFill>
        <p:spPr>
          <a:xfrm>
            <a:off x="3128772" y="1777492"/>
            <a:ext cx="2196761" cy="2506164"/>
          </a:xfrm>
          <a:prstGeom prst="rect">
            <a:avLst/>
          </a:prstGeom>
        </p:spPr>
      </p:pic>
      <p:sp>
        <p:nvSpPr>
          <p:cNvPr id="8" name="Прямоугольник 7"/>
          <p:cNvSpPr/>
          <p:nvPr/>
        </p:nvSpPr>
        <p:spPr>
          <a:xfrm>
            <a:off x="237067" y="4663069"/>
            <a:ext cx="5672666" cy="1754326"/>
          </a:xfrm>
          <a:prstGeom prst="rect">
            <a:avLst/>
          </a:prstGeom>
        </p:spPr>
        <p:txBody>
          <a:bodyPr wrap="square">
            <a:spAutoFit/>
          </a:bodyPr>
          <a:lstStyle/>
          <a:p>
            <a:r>
              <a:rPr lang="ru-RU" dirty="0" smtClean="0">
                <a:latin typeface="Comic Sans MS" pitchFamily="66" charset="0"/>
              </a:rPr>
              <a:t>разгромили бригаду генерала </a:t>
            </a:r>
            <a:r>
              <a:rPr lang="ru-RU" dirty="0" err="1" smtClean="0">
                <a:latin typeface="Comic Sans MS" pitchFamily="66" charset="0"/>
              </a:rPr>
              <a:t>Ожеро</a:t>
            </a:r>
            <a:r>
              <a:rPr lang="ru-RU" dirty="0" smtClean="0">
                <a:latin typeface="Comic Sans MS" pitchFamily="66" charset="0"/>
              </a:rPr>
              <a:t> численностью более 1 500 человек. Кроме армейских летучих отрядов свою лепту в борьбу с врагом внесли и крестьянские отряды самообороны. Крестьянин Герасим Матвеевич Курин (файл 66)</a:t>
            </a:r>
            <a:endParaRPr lang="ru-RU" dirty="0">
              <a:latin typeface="Comic Sans MS" pitchFamily="66" charset="0"/>
            </a:endParaRPr>
          </a:p>
        </p:txBody>
      </p:sp>
      <p:pic>
        <p:nvPicPr>
          <p:cNvPr id="9" name="Рисунок 8" descr="Отечественной войны 1812 года 66+.jpg"/>
          <p:cNvPicPr>
            <a:picLocks noChangeAspect="1"/>
          </p:cNvPicPr>
          <p:nvPr/>
        </p:nvPicPr>
        <p:blipFill>
          <a:blip r:embed="rId4" cstate="print"/>
          <a:stretch>
            <a:fillRect/>
          </a:stretch>
        </p:blipFill>
        <p:spPr>
          <a:xfrm>
            <a:off x="6841067" y="287359"/>
            <a:ext cx="2462953" cy="3448134"/>
          </a:xfrm>
          <a:prstGeom prst="rect">
            <a:avLst/>
          </a:prstGeom>
        </p:spPr>
      </p:pic>
      <p:sp>
        <p:nvSpPr>
          <p:cNvPr id="10" name="Прямоугольник 9"/>
          <p:cNvSpPr/>
          <p:nvPr/>
        </p:nvSpPr>
        <p:spPr>
          <a:xfrm>
            <a:off x="6248400" y="3982703"/>
            <a:ext cx="4673600" cy="2585323"/>
          </a:xfrm>
          <a:prstGeom prst="rect">
            <a:avLst/>
          </a:prstGeom>
        </p:spPr>
        <p:txBody>
          <a:bodyPr wrap="square">
            <a:spAutoFit/>
          </a:bodyPr>
          <a:lstStyle/>
          <a:p>
            <a:r>
              <a:rPr lang="ru-RU" dirty="0" smtClean="0">
                <a:latin typeface="Comic Sans MS" pitchFamily="66" charset="0"/>
              </a:rPr>
              <a:t>создал отряд из 5300 пеших и 500 конных воинов в районе Богородска. В результате семи столкновений с наполеоновскими войсками маршала Нея Курин захватил в плен много французских солдат и 3 пушки и не допустил врага на территорию своей волости. Был награждён Знаком отличия Военного ордена. </a:t>
            </a:r>
            <a:endParaRPr lang="ru-RU" dirty="0">
              <a:latin typeface="Comic Sans MS" pitchFamily="66"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002" y="196334"/>
            <a:ext cx="6264857" cy="369332"/>
          </a:xfrm>
          <a:prstGeom prst="rect">
            <a:avLst/>
          </a:prstGeom>
        </p:spPr>
        <p:txBody>
          <a:bodyPr wrap="none">
            <a:spAutoFit/>
          </a:bodyPr>
          <a:lstStyle/>
          <a:p>
            <a:r>
              <a:rPr lang="ru-RU" dirty="0" smtClean="0">
                <a:latin typeface="Comic Sans MS" pitchFamily="66" charset="0"/>
              </a:rPr>
              <a:t>Жена сельского старосты Василиса Кожина (файл 67)</a:t>
            </a:r>
            <a:endParaRPr lang="ru-RU" dirty="0">
              <a:latin typeface="Comic Sans MS" pitchFamily="66" charset="0"/>
            </a:endParaRPr>
          </a:p>
        </p:txBody>
      </p:sp>
      <p:pic>
        <p:nvPicPr>
          <p:cNvPr id="5" name="Рисунок 4" descr="Отечественной войны 1812 года 67+.jpg"/>
          <p:cNvPicPr>
            <a:picLocks noChangeAspect="1"/>
          </p:cNvPicPr>
          <p:nvPr/>
        </p:nvPicPr>
        <p:blipFill>
          <a:blip r:embed="rId2" cstate="print"/>
          <a:stretch>
            <a:fillRect/>
          </a:stretch>
        </p:blipFill>
        <p:spPr>
          <a:xfrm>
            <a:off x="1914822" y="680290"/>
            <a:ext cx="2606380" cy="3374013"/>
          </a:xfrm>
          <a:prstGeom prst="rect">
            <a:avLst/>
          </a:prstGeom>
        </p:spPr>
      </p:pic>
      <p:sp>
        <p:nvSpPr>
          <p:cNvPr id="6" name="Прямоугольник 5"/>
          <p:cNvSpPr/>
          <p:nvPr/>
        </p:nvSpPr>
        <p:spPr>
          <a:xfrm>
            <a:off x="321733" y="4110335"/>
            <a:ext cx="6096000" cy="923330"/>
          </a:xfrm>
          <a:prstGeom prst="rect">
            <a:avLst/>
          </a:prstGeom>
        </p:spPr>
        <p:txBody>
          <a:bodyPr>
            <a:spAutoFit/>
          </a:bodyPr>
          <a:lstStyle/>
          <a:p>
            <a:r>
              <a:rPr lang="ru-RU" dirty="0" smtClean="0">
                <a:latin typeface="Comic Sans MS" pitchFamily="66" charset="0"/>
              </a:rPr>
              <a:t>организовала в </a:t>
            </a:r>
            <a:r>
              <a:rPr lang="ru-RU" dirty="0" err="1" smtClean="0">
                <a:latin typeface="Comic Sans MS" pitchFamily="66" charset="0"/>
              </a:rPr>
              <a:t>Сычёвском</a:t>
            </a:r>
            <a:r>
              <a:rPr lang="ru-RU" dirty="0" smtClean="0">
                <a:latin typeface="Comic Sans MS" pitchFamily="66" charset="0"/>
              </a:rPr>
              <a:t> уезде отряд из подростков и женщин, охранявший селения и наносивший большой урон французам (файл 68).</a:t>
            </a:r>
            <a:endParaRPr lang="ru-RU" dirty="0">
              <a:latin typeface="Comic Sans MS" pitchFamily="66" charset="0"/>
            </a:endParaRPr>
          </a:p>
        </p:txBody>
      </p:sp>
      <p:pic>
        <p:nvPicPr>
          <p:cNvPr id="7" name="Рисунок 6" descr="Отечественной войны 1812 года 68+.jpg"/>
          <p:cNvPicPr>
            <a:picLocks noChangeAspect="1"/>
          </p:cNvPicPr>
          <p:nvPr/>
        </p:nvPicPr>
        <p:blipFill>
          <a:blip r:embed="rId3" cstate="print"/>
          <a:stretch>
            <a:fillRect/>
          </a:stretch>
        </p:blipFill>
        <p:spPr>
          <a:xfrm>
            <a:off x="2250017" y="5236058"/>
            <a:ext cx="2226735" cy="1621942"/>
          </a:xfrm>
          <a:prstGeom prst="rect">
            <a:avLst/>
          </a:prstGeom>
        </p:spPr>
      </p:pic>
      <p:sp>
        <p:nvSpPr>
          <p:cNvPr id="8" name="Прямоугольник 7"/>
          <p:cNvSpPr/>
          <p:nvPr/>
        </p:nvSpPr>
        <p:spPr>
          <a:xfrm>
            <a:off x="6595533" y="358338"/>
            <a:ext cx="4123267" cy="6186309"/>
          </a:xfrm>
          <a:prstGeom prst="rect">
            <a:avLst/>
          </a:prstGeom>
        </p:spPr>
        <p:txBody>
          <a:bodyPr wrap="square">
            <a:spAutoFit/>
          </a:bodyPr>
          <a:lstStyle/>
          <a:p>
            <a:r>
              <a:rPr lang="ru-RU" dirty="0" smtClean="0">
                <a:latin typeface="Comic Sans MS" pitchFamily="66" charset="0"/>
              </a:rPr>
              <a:t>За свой подвиг она была удостоена медали и денежного пособия. Рядовой Московского пехотного полка Степан Ерёменко, раненый и оставленный в Смоленске, бежал из плена и организовал из крестьян партизанский отряд в 300 человек. Крестьянин </a:t>
            </a:r>
            <a:r>
              <a:rPr lang="ru-RU" dirty="0" err="1" smtClean="0">
                <a:latin typeface="Comic Sans MS" pitchFamily="66" charset="0"/>
              </a:rPr>
              <a:t>Ермолай</a:t>
            </a:r>
            <a:r>
              <a:rPr lang="ru-RU" dirty="0" smtClean="0">
                <a:latin typeface="Comic Sans MS" pitchFamily="66" charset="0"/>
              </a:rPr>
              <a:t> Васильев собрал и вооружил отнятыми у французов ружьями и саблями отряд в 600 человек. Крестьянка деревни </a:t>
            </a:r>
            <a:r>
              <a:rPr lang="ru-RU" dirty="0" err="1" smtClean="0">
                <a:latin typeface="Comic Sans MS" pitchFamily="66" charset="0"/>
              </a:rPr>
              <a:t>Соколово</a:t>
            </a:r>
            <a:r>
              <a:rPr lang="ru-RU" dirty="0" smtClean="0">
                <a:latin typeface="Comic Sans MS" pitchFamily="66" charset="0"/>
              </a:rPr>
              <a:t> Смоленской губернии Прасковья, оборонявшись одна от шести французов, убила вилами трёх из них (в том числе полковника) и изранила и обратила в бегство трёх остальных. Вот далеко не полный перечень примеров героической борьбы простого народа против захватчиков.</a:t>
            </a:r>
            <a:endParaRPr lang="ru-RU" dirty="0">
              <a:latin typeface="Comic Sans MS" pitchFamily="66"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399" y="155770"/>
            <a:ext cx="5037667" cy="2308324"/>
          </a:xfrm>
          <a:prstGeom prst="rect">
            <a:avLst/>
          </a:prstGeom>
        </p:spPr>
        <p:txBody>
          <a:bodyPr wrap="square">
            <a:spAutoFit/>
          </a:bodyPr>
          <a:lstStyle/>
          <a:p>
            <a:r>
              <a:rPr lang="ru-RU" dirty="0" smtClean="0">
                <a:latin typeface="Comic Sans MS" pitchFamily="66" charset="0"/>
              </a:rPr>
              <a:t>Не будучи готовым к зимней кампании Наполеон в горящей Москве окончательно убедился в бесперспективности войны. Главной его целью стало заключение мира с русскими. Для ведения переговоров о мире в </a:t>
            </a:r>
            <a:r>
              <a:rPr lang="ru-RU" dirty="0" err="1" smtClean="0">
                <a:latin typeface="Comic Sans MS" pitchFamily="66" charset="0"/>
              </a:rPr>
              <a:t>Тарутинский</a:t>
            </a:r>
            <a:r>
              <a:rPr lang="ru-RU" dirty="0" smtClean="0">
                <a:latin typeface="Comic Sans MS" pitchFamily="66" charset="0"/>
              </a:rPr>
              <a:t> лагерь был послан </a:t>
            </a:r>
            <a:r>
              <a:rPr lang="ru-RU" dirty="0" err="1" smtClean="0">
                <a:latin typeface="Comic Sans MS" pitchFamily="66" charset="0"/>
              </a:rPr>
              <a:t>генераладъютант</a:t>
            </a:r>
            <a:r>
              <a:rPr lang="ru-RU" dirty="0" smtClean="0">
                <a:latin typeface="Comic Sans MS" pitchFamily="66" charset="0"/>
              </a:rPr>
              <a:t> Наполеона Жак-Александр </a:t>
            </a:r>
            <a:r>
              <a:rPr lang="ru-RU" dirty="0" err="1" smtClean="0">
                <a:latin typeface="Comic Sans MS" pitchFamily="66" charset="0"/>
              </a:rPr>
              <a:t>Лористон</a:t>
            </a:r>
            <a:r>
              <a:rPr lang="ru-RU" dirty="0" smtClean="0">
                <a:latin typeface="Comic Sans MS" pitchFamily="66" charset="0"/>
              </a:rPr>
              <a:t>. (файл 69)</a:t>
            </a:r>
            <a:endParaRPr lang="ru-RU" dirty="0">
              <a:latin typeface="Comic Sans MS" pitchFamily="66" charset="0"/>
            </a:endParaRPr>
          </a:p>
        </p:txBody>
      </p:sp>
      <p:pic>
        <p:nvPicPr>
          <p:cNvPr id="5" name="Рисунок 4" descr="Отечественной войны 1812 года 69+.jpg"/>
          <p:cNvPicPr>
            <a:picLocks noChangeAspect="1"/>
          </p:cNvPicPr>
          <p:nvPr/>
        </p:nvPicPr>
        <p:blipFill>
          <a:blip r:embed="rId2" cstate="print"/>
          <a:stretch>
            <a:fillRect/>
          </a:stretch>
        </p:blipFill>
        <p:spPr>
          <a:xfrm>
            <a:off x="680935" y="2661729"/>
            <a:ext cx="3552398" cy="4196271"/>
          </a:xfrm>
          <a:prstGeom prst="rect">
            <a:avLst/>
          </a:prstGeom>
        </p:spPr>
      </p:pic>
      <p:sp>
        <p:nvSpPr>
          <p:cNvPr id="6" name="Прямоугольник 5"/>
          <p:cNvSpPr/>
          <p:nvPr/>
        </p:nvSpPr>
        <p:spPr>
          <a:xfrm>
            <a:off x="5545667" y="4855402"/>
            <a:ext cx="5384800" cy="923330"/>
          </a:xfrm>
          <a:prstGeom prst="rect">
            <a:avLst/>
          </a:prstGeom>
        </p:spPr>
        <p:txBody>
          <a:bodyPr wrap="square">
            <a:spAutoFit/>
          </a:bodyPr>
          <a:lstStyle/>
          <a:p>
            <a:r>
              <a:rPr lang="ru-RU" dirty="0" smtClean="0">
                <a:latin typeface="Comic Sans MS" pitchFamily="66" charset="0"/>
              </a:rPr>
              <a:t>Но на все предложения о мире Кутузов ответил отказом. Он напомнил </a:t>
            </a:r>
            <a:r>
              <a:rPr lang="ru-RU" dirty="0" err="1" smtClean="0">
                <a:latin typeface="Comic Sans MS" pitchFamily="66" charset="0"/>
              </a:rPr>
              <a:t>Лористону</a:t>
            </a:r>
            <a:r>
              <a:rPr lang="ru-RU" dirty="0" smtClean="0">
                <a:latin typeface="Comic Sans MS" pitchFamily="66" charset="0"/>
              </a:rPr>
              <a:t>, что не русские начали войну. (файл 70)</a:t>
            </a:r>
            <a:endParaRPr lang="ru-RU" dirty="0">
              <a:latin typeface="Comic Sans MS" pitchFamily="66" charset="0"/>
            </a:endParaRPr>
          </a:p>
        </p:txBody>
      </p:sp>
      <p:pic>
        <p:nvPicPr>
          <p:cNvPr id="7" name="Рисунок 6" descr="Отечественной войны 1812 года 70+.jpg"/>
          <p:cNvPicPr>
            <a:picLocks noChangeAspect="1"/>
          </p:cNvPicPr>
          <p:nvPr/>
        </p:nvPicPr>
        <p:blipFill>
          <a:blip r:embed="rId3" cstate="print"/>
          <a:stretch>
            <a:fillRect/>
          </a:stretch>
        </p:blipFill>
        <p:spPr>
          <a:xfrm>
            <a:off x="5715001" y="487796"/>
            <a:ext cx="5004170" cy="361853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Отечественной войны 1812 года 70А+.jpg"/>
          <p:cNvPicPr>
            <a:picLocks noChangeAspect="1"/>
          </p:cNvPicPr>
          <p:nvPr/>
        </p:nvPicPr>
        <p:blipFill>
          <a:blip r:embed="rId2" cstate="print"/>
          <a:stretch>
            <a:fillRect/>
          </a:stretch>
        </p:blipFill>
        <p:spPr>
          <a:xfrm>
            <a:off x="1257518" y="2861732"/>
            <a:ext cx="3094112" cy="3996267"/>
          </a:xfrm>
          <a:prstGeom prst="rect">
            <a:avLst/>
          </a:prstGeom>
        </p:spPr>
      </p:pic>
      <p:sp>
        <p:nvSpPr>
          <p:cNvPr id="5" name="Прямоугольник 4"/>
          <p:cNvSpPr/>
          <p:nvPr/>
        </p:nvSpPr>
        <p:spPr>
          <a:xfrm>
            <a:off x="304800" y="192038"/>
            <a:ext cx="5858933" cy="2585323"/>
          </a:xfrm>
          <a:prstGeom prst="rect">
            <a:avLst/>
          </a:prstGeom>
        </p:spPr>
        <p:txBody>
          <a:bodyPr wrap="square">
            <a:spAutoFit/>
          </a:bodyPr>
          <a:lstStyle/>
          <a:p>
            <a:r>
              <a:rPr lang="ru-RU" dirty="0" smtClean="0">
                <a:latin typeface="Comic Sans MS" pitchFamily="66" charset="0"/>
              </a:rPr>
              <a:t>О мире и думать не следует, ибо война, по его словам, только началась. Наполеон еще пару раз безуспешно посылал своих представителей к императору Александру с мирными предложениями, но правитель России готов был, по его словам, идти до Камчатки, но не уступать врагу. В начале октября император решил покинуть Москву и отдал приказ маршалу </a:t>
            </a:r>
            <a:r>
              <a:rPr lang="ru-RU" dirty="0" err="1" smtClean="0">
                <a:latin typeface="Comic Sans MS" pitchFamily="66" charset="0"/>
              </a:rPr>
              <a:t>Мортье</a:t>
            </a:r>
            <a:r>
              <a:rPr lang="ru-RU" dirty="0" smtClean="0">
                <a:latin typeface="Comic Sans MS" pitchFamily="66" charset="0"/>
              </a:rPr>
              <a:t> (файл 70А)</a:t>
            </a:r>
            <a:endParaRPr lang="ru-RU" dirty="0">
              <a:latin typeface="Comic Sans MS" pitchFamily="66" charset="0"/>
            </a:endParaRPr>
          </a:p>
        </p:txBody>
      </p:sp>
      <p:sp>
        <p:nvSpPr>
          <p:cNvPr id="6" name="Прямоугольник 5"/>
          <p:cNvSpPr/>
          <p:nvPr/>
        </p:nvSpPr>
        <p:spPr>
          <a:xfrm>
            <a:off x="6096000" y="0"/>
            <a:ext cx="6096000" cy="646331"/>
          </a:xfrm>
          <a:prstGeom prst="rect">
            <a:avLst/>
          </a:prstGeom>
        </p:spPr>
        <p:txBody>
          <a:bodyPr>
            <a:spAutoFit/>
          </a:bodyPr>
          <a:lstStyle/>
          <a:p>
            <a:r>
              <a:rPr lang="ru-RU" dirty="0" smtClean="0">
                <a:latin typeface="Comic Sans MS" pitchFamily="66" charset="0"/>
              </a:rPr>
              <a:t>о взрыве Кремля и поджоге дворца и всех общественных зданий. (файл 71)</a:t>
            </a:r>
            <a:endParaRPr lang="ru-RU" dirty="0">
              <a:latin typeface="Comic Sans MS" pitchFamily="66" charset="0"/>
            </a:endParaRPr>
          </a:p>
        </p:txBody>
      </p:sp>
      <p:pic>
        <p:nvPicPr>
          <p:cNvPr id="7" name="Рисунок 6" descr="Отечественной войны 1812 года 71+.jpg"/>
          <p:cNvPicPr>
            <a:picLocks noChangeAspect="1"/>
          </p:cNvPicPr>
          <p:nvPr/>
        </p:nvPicPr>
        <p:blipFill>
          <a:blip r:embed="rId3" cstate="print"/>
          <a:stretch>
            <a:fillRect/>
          </a:stretch>
        </p:blipFill>
        <p:spPr>
          <a:xfrm>
            <a:off x="6459557" y="740259"/>
            <a:ext cx="3090841" cy="2251353"/>
          </a:xfrm>
          <a:prstGeom prst="rect">
            <a:avLst/>
          </a:prstGeom>
        </p:spPr>
      </p:pic>
      <p:sp>
        <p:nvSpPr>
          <p:cNvPr id="8" name="Прямоугольник 7"/>
          <p:cNvSpPr/>
          <p:nvPr/>
        </p:nvSpPr>
        <p:spPr>
          <a:xfrm>
            <a:off x="6028267" y="3015103"/>
            <a:ext cx="5156200" cy="1477328"/>
          </a:xfrm>
          <a:prstGeom prst="rect">
            <a:avLst/>
          </a:prstGeom>
        </p:spPr>
        <p:txBody>
          <a:bodyPr wrap="square">
            <a:spAutoFit/>
          </a:bodyPr>
          <a:lstStyle/>
          <a:p>
            <a:r>
              <a:rPr lang="ru-RU" dirty="0" smtClean="0">
                <a:latin typeface="Comic Sans MS" pitchFamily="66" charset="0"/>
              </a:rPr>
              <a:t>В результате взрывов была уничтожена </a:t>
            </a:r>
            <a:r>
              <a:rPr lang="ru-RU" dirty="0" err="1" smtClean="0">
                <a:latin typeface="Comic Sans MS" pitchFamily="66" charset="0"/>
              </a:rPr>
              <a:t>Водовзводная</a:t>
            </a:r>
            <a:r>
              <a:rPr lang="ru-RU" dirty="0" smtClean="0">
                <a:latin typeface="Comic Sans MS" pitchFamily="66" charset="0"/>
              </a:rPr>
              <a:t> башня, пострадали Никольская, 1-я Безымянная и Петровская, участок кремлевской стены и часть Арсенала. (файл 72)</a:t>
            </a:r>
            <a:endParaRPr lang="ru-RU" dirty="0">
              <a:latin typeface="Comic Sans MS" pitchFamily="66" charset="0"/>
            </a:endParaRPr>
          </a:p>
        </p:txBody>
      </p:sp>
      <p:pic>
        <p:nvPicPr>
          <p:cNvPr id="9" name="Рисунок 8" descr="Отечественной войны 1812 года 72+.jpg"/>
          <p:cNvPicPr>
            <a:picLocks noChangeAspect="1"/>
          </p:cNvPicPr>
          <p:nvPr/>
        </p:nvPicPr>
        <p:blipFill>
          <a:blip r:embed="rId4" cstate="print"/>
          <a:stretch>
            <a:fillRect/>
          </a:stretch>
        </p:blipFill>
        <p:spPr>
          <a:xfrm>
            <a:off x="6188666" y="4594332"/>
            <a:ext cx="3531067" cy="226366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9400" y="276705"/>
            <a:ext cx="4588934" cy="2554545"/>
          </a:xfrm>
          <a:prstGeom prst="rect">
            <a:avLst/>
          </a:prstGeom>
        </p:spPr>
        <p:txBody>
          <a:bodyPr wrap="square">
            <a:spAutoFit/>
          </a:bodyPr>
          <a:lstStyle/>
          <a:p>
            <a:r>
              <a:rPr lang="ru-RU" sz="1600" dirty="0" smtClean="0">
                <a:latin typeface="Comic Sans MS" pitchFamily="66" charset="0"/>
              </a:rPr>
              <a:t>Последствия могли быть куда хуже, но, видимо, сама природа была против варварского приказа Наполеона. Под воздействием сильного осеннего дождя погасло большинство фитилей заложенных мин. Тушить фитили бросились и местные жители, а также вошедший в город кавалерийский авангард русской армии под командованием генерала Александра Христофоровича </a:t>
            </a:r>
            <a:r>
              <a:rPr lang="ru-RU" sz="1600" dirty="0" err="1" smtClean="0">
                <a:latin typeface="Comic Sans MS" pitchFamily="66" charset="0"/>
              </a:rPr>
              <a:t>Бенкендорфа</a:t>
            </a:r>
            <a:r>
              <a:rPr lang="ru-RU" sz="1600" dirty="0" smtClean="0">
                <a:latin typeface="Comic Sans MS" pitchFamily="66" charset="0"/>
              </a:rPr>
              <a:t> (файл 74).</a:t>
            </a:r>
            <a:endParaRPr lang="ru-RU" sz="1600" dirty="0">
              <a:latin typeface="Comic Sans MS" pitchFamily="66" charset="0"/>
            </a:endParaRPr>
          </a:p>
        </p:txBody>
      </p:sp>
      <p:pic>
        <p:nvPicPr>
          <p:cNvPr id="5" name="Рисунок 4" descr="Отечественной войны 1812 года 74+.jpg"/>
          <p:cNvPicPr>
            <a:picLocks noChangeAspect="1"/>
          </p:cNvPicPr>
          <p:nvPr/>
        </p:nvPicPr>
        <p:blipFill>
          <a:blip r:embed="rId2" cstate="print"/>
          <a:stretch>
            <a:fillRect/>
          </a:stretch>
        </p:blipFill>
        <p:spPr>
          <a:xfrm>
            <a:off x="832737" y="3136333"/>
            <a:ext cx="3121195" cy="3560800"/>
          </a:xfrm>
          <a:prstGeom prst="rect">
            <a:avLst/>
          </a:prstGeom>
        </p:spPr>
      </p:pic>
      <p:sp>
        <p:nvSpPr>
          <p:cNvPr id="6" name="Прямоугольник 5"/>
          <p:cNvSpPr/>
          <p:nvPr/>
        </p:nvSpPr>
        <p:spPr>
          <a:xfrm>
            <a:off x="5071533" y="332813"/>
            <a:ext cx="5731933" cy="6247864"/>
          </a:xfrm>
          <a:prstGeom prst="rect">
            <a:avLst/>
          </a:prstGeom>
        </p:spPr>
        <p:txBody>
          <a:bodyPr wrap="square">
            <a:spAutoFit/>
          </a:bodyPr>
          <a:lstStyle/>
          <a:p>
            <a:r>
              <a:rPr lang="ru-RU" sz="1600" dirty="0" smtClean="0">
                <a:latin typeface="Comic Sans MS" pitchFamily="66" charset="0"/>
              </a:rPr>
              <a:t>Хочется отметить, что поведение русской армии во Франции до и после вступления в 1813 г. в Париж было полной противоположностью поведению французских войск в Москве. Император Александр I издал строгие предписания не обижать мирных французов. “Я не воюю с Францией, я друг вашей страны”, — подчеркивал Александр I в беседе с депутатами Парижа. Такая политика начала приносить плоды ещё до вступления армии в Париж. Генерал Платов сообщал в донесении, что во время следования к городу </a:t>
            </a:r>
            <a:r>
              <a:rPr lang="ru-RU" sz="1600" dirty="0" err="1" smtClean="0">
                <a:latin typeface="Comic Sans MS" pitchFamily="66" charset="0"/>
              </a:rPr>
              <a:t>Жуанвиль</a:t>
            </a:r>
            <a:r>
              <a:rPr lang="ru-RU" sz="1600" dirty="0" smtClean="0">
                <a:latin typeface="Comic Sans MS" pitchFamily="66" charset="0"/>
              </a:rPr>
              <a:t> местные жители не оказывают никакого сопротивления и ведут себя вполне по-приятельски. Французские крестьяне приезжали на русские биваки и предлагали провиант, дрова и фураж для лошадей, а так же сообщали русским о передвижениях противника! Таков был результат безупречной репутации русской армии. Сами парижане встречали русские войска не как оккупантов, но как освободителей. Парижские аристократы и простолюдины были поражены добротой русских солдат и казаков, которые разбили палатки на Елисейских полях, в центре Парижа. Добродушные казаки позволяли парижским ребятишкам влезать себе на плечи. Царский двор и генералитет посещали балы, которые давала в их честь французская знать.</a:t>
            </a:r>
            <a:endParaRPr lang="ru-RU" sz="1600" dirty="0">
              <a:latin typeface="Comic Sans MS" pitchFamily="66"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9400" y="212635"/>
            <a:ext cx="5698067" cy="1754326"/>
          </a:xfrm>
          <a:prstGeom prst="rect">
            <a:avLst/>
          </a:prstGeom>
        </p:spPr>
        <p:txBody>
          <a:bodyPr wrap="square">
            <a:spAutoFit/>
          </a:bodyPr>
          <a:lstStyle/>
          <a:p>
            <a:r>
              <a:rPr lang="ru-RU" dirty="0" smtClean="0">
                <a:latin typeface="Comic Sans MS" pitchFamily="66" charset="0"/>
              </a:rPr>
              <a:t>Однако вернемся к боевым действиям в Росси. Наполеон хотел повести свою армию по Калужской дороге, но путь ему преградил Кутузов. Французский авангард во главе с маршалом </a:t>
            </a:r>
            <a:r>
              <a:rPr lang="ru-RU" dirty="0" err="1" smtClean="0">
                <a:latin typeface="Comic Sans MS" pitchFamily="66" charset="0"/>
              </a:rPr>
              <a:t>Мюратом</a:t>
            </a:r>
            <a:r>
              <a:rPr lang="ru-RU" dirty="0" smtClean="0">
                <a:latin typeface="Comic Sans MS" pitchFamily="66" charset="0"/>
              </a:rPr>
              <a:t> был разбит при Тарутине. (файл 75)</a:t>
            </a:r>
            <a:endParaRPr lang="ru-RU" dirty="0">
              <a:latin typeface="Comic Sans MS" pitchFamily="66" charset="0"/>
            </a:endParaRPr>
          </a:p>
        </p:txBody>
      </p:sp>
      <p:sp>
        <p:nvSpPr>
          <p:cNvPr id="5" name="Прямоугольник 4"/>
          <p:cNvSpPr/>
          <p:nvPr/>
        </p:nvSpPr>
        <p:spPr>
          <a:xfrm>
            <a:off x="186267" y="3749302"/>
            <a:ext cx="6096000" cy="646331"/>
          </a:xfrm>
          <a:prstGeom prst="rect">
            <a:avLst/>
          </a:prstGeom>
        </p:spPr>
        <p:txBody>
          <a:bodyPr>
            <a:spAutoFit/>
          </a:bodyPr>
          <a:lstStyle/>
          <a:p>
            <a:r>
              <a:rPr lang="ru-RU" dirty="0" smtClean="0">
                <a:latin typeface="Comic Sans MS" pitchFamily="66" charset="0"/>
              </a:rPr>
              <a:t>Попытка Наполеона взять реванш у Малоярославца успеха не имела. (файл 76)</a:t>
            </a:r>
            <a:endParaRPr lang="ru-RU" dirty="0">
              <a:latin typeface="Comic Sans MS" pitchFamily="66" charset="0"/>
            </a:endParaRPr>
          </a:p>
        </p:txBody>
      </p:sp>
      <p:sp>
        <p:nvSpPr>
          <p:cNvPr id="6" name="Прямоугольник 5"/>
          <p:cNvSpPr/>
          <p:nvPr/>
        </p:nvSpPr>
        <p:spPr>
          <a:xfrm>
            <a:off x="6206067" y="166007"/>
            <a:ext cx="5325533" cy="4247317"/>
          </a:xfrm>
          <a:prstGeom prst="rect">
            <a:avLst/>
          </a:prstGeom>
        </p:spPr>
        <p:txBody>
          <a:bodyPr wrap="square">
            <a:spAutoFit/>
          </a:bodyPr>
          <a:lstStyle/>
          <a:p>
            <a:r>
              <a:rPr lang="ru-RU" dirty="0" smtClean="0">
                <a:latin typeface="Comic Sans MS" pitchFamily="66" charset="0"/>
              </a:rPr>
              <a:t>После кровопролитного сражения он вынужден был повернуть войска и 210-летие Отечественной войны 1812 г. и Бородинской битвы. 18 отступать по разоренной Смоленской дороге. Русская армия перешла в контрнаступление. Казачьи полки теснили неприятеля с тыла, партизаны нападали на него с фланга. Крестьянские отряды смело атаковали французские авангарды. “Дубина народной войны поднялась со всею своею грозною и величественною силой”, - писал автор монументального романа об Отечественной войне 1812 г. “Война и мир” писатель Лев Николаевич Толстой (файл 77).</a:t>
            </a:r>
            <a:endParaRPr lang="ru-RU" dirty="0">
              <a:latin typeface="Comic Sans MS" pitchFamily="66" charset="0"/>
            </a:endParaRPr>
          </a:p>
        </p:txBody>
      </p:sp>
      <p:pic>
        <p:nvPicPr>
          <p:cNvPr id="7" name="Рисунок 6" descr="Отечественной войны 1812 года 75+.jpg"/>
          <p:cNvPicPr>
            <a:picLocks noChangeAspect="1"/>
          </p:cNvPicPr>
          <p:nvPr/>
        </p:nvPicPr>
        <p:blipFill>
          <a:blip r:embed="rId2" cstate="print"/>
          <a:stretch>
            <a:fillRect/>
          </a:stretch>
        </p:blipFill>
        <p:spPr>
          <a:xfrm>
            <a:off x="1659634" y="1825583"/>
            <a:ext cx="2683763" cy="1790529"/>
          </a:xfrm>
          <a:prstGeom prst="rect">
            <a:avLst/>
          </a:prstGeom>
        </p:spPr>
      </p:pic>
      <p:pic>
        <p:nvPicPr>
          <p:cNvPr id="8" name="Рисунок 7" descr="Отечественной войны 1812 года 76+.jpg"/>
          <p:cNvPicPr>
            <a:picLocks noChangeAspect="1"/>
          </p:cNvPicPr>
          <p:nvPr/>
        </p:nvPicPr>
        <p:blipFill>
          <a:blip r:embed="rId3" cstate="print"/>
          <a:stretch>
            <a:fillRect/>
          </a:stretch>
        </p:blipFill>
        <p:spPr>
          <a:xfrm>
            <a:off x="1225436" y="4483531"/>
            <a:ext cx="3744497" cy="2248964"/>
          </a:xfrm>
          <a:prstGeom prst="rect">
            <a:avLst/>
          </a:prstGeom>
        </p:spPr>
      </p:pic>
      <p:pic>
        <p:nvPicPr>
          <p:cNvPr id="9" name="Рисунок 8" descr="Отечественной войны 1812 года 77+.jpg"/>
          <p:cNvPicPr>
            <a:picLocks noChangeAspect="1"/>
          </p:cNvPicPr>
          <p:nvPr/>
        </p:nvPicPr>
        <p:blipFill>
          <a:blip r:embed="rId4" cstate="print"/>
          <a:stretch>
            <a:fillRect/>
          </a:stretch>
        </p:blipFill>
        <p:spPr>
          <a:xfrm>
            <a:off x="7205133" y="4365574"/>
            <a:ext cx="3276600" cy="242133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3934" y="114069"/>
            <a:ext cx="5283199" cy="1200329"/>
          </a:xfrm>
          <a:prstGeom prst="rect">
            <a:avLst/>
          </a:prstGeom>
        </p:spPr>
        <p:txBody>
          <a:bodyPr wrap="square">
            <a:spAutoFit/>
          </a:bodyPr>
          <a:lstStyle/>
          <a:p>
            <a:r>
              <a:rPr lang="ru-RU" dirty="0" smtClean="0">
                <a:latin typeface="Comic Sans MS" pitchFamily="66" charset="0"/>
              </a:rPr>
              <a:t>3 ноября состоялось сражение авангарда русской армии под командованием генерала Михаила Андреевича Милорадовича (файл 78)</a:t>
            </a:r>
            <a:endParaRPr lang="ru-RU" dirty="0">
              <a:latin typeface="Comic Sans MS" pitchFamily="66" charset="0"/>
            </a:endParaRPr>
          </a:p>
        </p:txBody>
      </p:sp>
      <p:pic>
        <p:nvPicPr>
          <p:cNvPr id="5" name="Рисунок 4" descr="Отечественной войны 1812 года 78+.jpg"/>
          <p:cNvPicPr>
            <a:picLocks noChangeAspect="1"/>
          </p:cNvPicPr>
          <p:nvPr/>
        </p:nvPicPr>
        <p:blipFill>
          <a:blip r:embed="rId2" cstate="print"/>
          <a:stretch>
            <a:fillRect/>
          </a:stretch>
        </p:blipFill>
        <p:spPr>
          <a:xfrm>
            <a:off x="889168" y="1196340"/>
            <a:ext cx="2751497" cy="1935622"/>
          </a:xfrm>
          <a:prstGeom prst="rect">
            <a:avLst/>
          </a:prstGeom>
        </p:spPr>
      </p:pic>
      <p:sp>
        <p:nvSpPr>
          <p:cNvPr id="6" name="Прямоугольник 5"/>
          <p:cNvSpPr/>
          <p:nvPr/>
        </p:nvSpPr>
        <p:spPr>
          <a:xfrm>
            <a:off x="262467" y="3207436"/>
            <a:ext cx="5300134" cy="923330"/>
          </a:xfrm>
          <a:prstGeom prst="rect">
            <a:avLst/>
          </a:prstGeom>
        </p:spPr>
        <p:txBody>
          <a:bodyPr wrap="square">
            <a:spAutoFit/>
          </a:bodyPr>
          <a:lstStyle/>
          <a:p>
            <a:r>
              <a:rPr lang="ru-RU" dirty="0" smtClean="0">
                <a:latin typeface="Comic Sans MS" pitchFamily="66" charset="0"/>
              </a:rPr>
              <a:t>и атамана Платова (25 тыс. чел.) с 4 французскими корпусами (всего 37 тыс. чел.) под Вязьмой (файл 79).</a:t>
            </a:r>
            <a:endParaRPr lang="ru-RU" dirty="0">
              <a:latin typeface="Comic Sans MS" pitchFamily="66" charset="0"/>
            </a:endParaRPr>
          </a:p>
        </p:txBody>
      </p:sp>
      <p:pic>
        <p:nvPicPr>
          <p:cNvPr id="7" name="Рисунок 6" descr="Отечественной войны 1812 года 79+.jpg"/>
          <p:cNvPicPr>
            <a:picLocks noChangeAspect="1"/>
          </p:cNvPicPr>
          <p:nvPr/>
        </p:nvPicPr>
        <p:blipFill>
          <a:blip r:embed="rId3" cstate="print"/>
          <a:stretch>
            <a:fillRect/>
          </a:stretch>
        </p:blipFill>
        <p:spPr>
          <a:xfrm>
            <a:off x="254168" y="4222155"/>
            <a:ext cx="3950789" cy="2534243"/>
          </a:xfrm>
          <a:prstGeom prst="rect">
            <a:avLst/>
          </a:prstGeom>
        </p:spPr>
      </p:pic>
      <p:sp>
        <p:nvSpPr>
          <p:cNvPr id="8" name="Прямоугольник 7"/>
          <p:cNvSpPr/>
          <p:nvPr/>
        </p:nvSpPr>
        <p:spPr>
          <a:xfrm>
            <a:off x="5994400" y="108002"/>
            <a:ext cx="4555067" cy="2308324"/>
          </a:xfrm>
          <a:prstGeom prst="rect">
            <a:avLst/>
          </a:prstGeom>
        </p:spPr>
        <p:txBody>
          <a:bodyPr wrap="square">
            <a:spAutoFit/>
          </a:bodyPr>
          <a:lstStyle/>
          <a:p>
            <a:r>
              <a:rPr lang="ru-RU" dirty="0" smtClean="0">
                <a:latin typeface="Comic Sans MS" pitchFamily="66" charset="0"/>
              </a:rPr>
              <a:t>Сражение закончилось блестящей победой русских войск, в результате которой французы потеряли 8,5 тыс. чел. убитыми, ранеными и пленными. Урон русских составил около 2 тыс. чел. 5 ноября под Красным был уничтожен попавший в окружение корпус Нея. (файл 80)</a:t>
            </a:r>
            <a:endParaRPr lang="ru-RU" dirty="0">
              <a:latin typeface="Comic Sans MS" pitchFamily="66" charset="0"/>
            </a:endParaRPr>
          </a:p>
        </p:txBody>
      </p:sp>
      <p:pic>
        <p:nvPicPr>
          <p:cNvPr id="9" name="Рисунок 8" descr="Отечественной войны 1812 года 80+.jpg"/>
          <p:cNvPicPr>
            <a:picLocks noChangeAspect="1"/>
          </p:cNvPicPr>
          <p:nvPr/>
        </p:nvPicPr>
        <p:blipFill>
          <a:blip r:embed="rId4" cstate="print"/>
          <a:stretch>
            <a:fillRect/>
          </a:stretch>
        </p:blipFill>
        <p:spPr>
          <a:xfrm>
            <a:off x="6374891" y="2474976"/>
            <a:ext cx="1968471" cy="1478957"/>
          </a:xfrm>
          <a:prstGeom prst="rect">
            <a:avLst/>
          </a:prstGeom>
        </p:spPr>
      </p:pic>
      <p:pic>
        <p:nvPicPr>
          <p:cNvPr id="10" name="Рисунок 9" descr="Отечественной войны 1812 года 81+.jpg"/>
          <p:cNvPicPr>
            <a:picLocks noChangeAspect="1"/>
          </p:cNvPicPr>
          <p:nvPr/>
        </p:nvPicPr>
        <p:blipFill>
          <a:blip r:embed="rId5" cstate="print"/>
          <a:stretch>
            <a:fillRect/>
          </a:stretch>
        </p:blipFill>
        <p:spPr>
          <a:xfrm>
            <a:off x="6178435" y="4906035"/>
            <a:ext cx="2720031" cy="1818840"/>
          </a:xfrm>
          <a:prstGeom prst="rect">
            <a:avLst/>
          </a:prstGeom>
        </p:spPr>
      </p:pic>
      <p:sp>
        <p:nvSpPr>
          <p:cNvPr id="12" name="Прямоугольник 11"/>
          <p:cNvSpPr/>
          <p:nvPr/>
        </p:nvSpPr>
        <p:spPr>
          <a:xfrm>
            <a:off x="6138332" y="3944035"/>
            <a:ext cx="5147735" cy="923330"/>
          </a:xfrm>
          <a:prstGeom prst="rect">
            <a:avLst/>
          </a:prstGeom>
        </p:spPr>
        <p:txBody>
          <a:bodyPr wrap="square">
            <a:spAutoFit/>
          </a:bodyPr>
          <a:lstStyle/>
          <a:p>
            <a:r>
              <a:rPr lang="ru-RU" dirty="0" smtClean="0">
                <a:latin typeface="Comic Sans MS" pitchFamily="66" charset="0"/>
              </a:rPr>
              <a:t>Полностью наполеоновская армия была разгромлена при переправе через реку Березину. (файл 81)</a:t>
            </a:r>
            <a:endParaRPr lang="ru-RU" dirty="0">
              <a:latin typeface="Comic Sans MS" pitchFamily="66"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Отечественной войны 1812 года 82+.jpg"/>
          <p:cNvPicPr>
            <a:picLocks noChangeAspect="1"/>
          </p:cNvPicPr>
          <p:nvPr/>
        </p:nvPicPr>
        <p:blipFill>
          <a:blip r:embed="rId2" cstate="print"/>
          <a:stretch>
            <a:fillRect/>
          </a:stretch>
        </p:blipFill>
        <p:spPr>
          <a:xfrm>
            <a:off x="266302" y="3649674"/>
            <a:ext cx="5025363" cy="3208326"/>
          </a:xfrm>
          <a:prstGeom prst="rect">
            <a:avLst/>
          </a:prstGeom>
        </p:spPr>
      </p:pic>
      <p:sp>
        <p:nvSpPr>
          <p:cNvPr id="5" name="Прямоугольник 4"/>
          <p:cNvSpPr/>
          <p:nvPr/>
        </p:nvSpPr>
        <p:spPr>
          <a:xfrm>
            <a:off x="203200" y="302104"/>
            <a:ext cx="5376333" cy="3139321"/>
          </a:xfrm>
          <a:prstGeom prst="rect">
            <a:avLst/>
          </a:prstGeom>
        </p:spPr>
        <p:txBody>
          <a:bodyPr wrap="square">
            <a:spAutoFit/>
          </a:bodyPr>
          <a:lstStyle/>
          <a:p>
            <a:r>
              <a:rPr lang="ru-RU" dirty="0" smtClean="0">
                <a:latin typeface="Comic Sans MS" pitchFamily="66" charset="0"/>
              </a:rPr>
              <a:t>Наполеон попытался объяснить тяжелое положение своей армии внезапно наступившими морозами. Так возникла легенда о “генерале Морозе”, якобы истребившим французские войска в России. “Армия и народ, а не холод выгнали французов”, - писал в своем дневнике будущий декабрист Н.И.Тургенев. В начале декабря Наполеон бросил жалкие остатки своей армии и поскакал без охраны в Париж формировать новые корпуса (файл 82).</a:t>
            </a:r>
            <a:endParaRPr lang="ru-RU" dirty="0">
              <a:latin typeface="Comic Sans MS" pitchFamily="66" charset="0"/>
            </a:endParaRPr>
          </a:p>
        </p:txBody>
      </p:sp>
      <p:sp>
        <p:nvSpPr>
          <p:cNvPr id="6" name="Прямоугольник 5"/>
          <p:cNvSpPr/>
          <p:nvPr/>
        </p:nvSpPr>
        <p:spPr>
          <a:xfrm>
            <a:off x="5689600" y="323209"/>
            <a:ext cx="5020734" cy="5909310"/>
          </a:xfrm>
          <a:prstGeom prst="rect">
            <a:avLst/>
          </a:prstGeom>
        </p:spPr>
        <p:txBody>
          <a:bodyPr wrap="square">
            <a:spAutoFit/>
          </a:bodyPr>
          <a:lstStyle/>
          <a:p>
            <a:r>
              <a:rPr lang="ru-RU" dirty="0" smtClean="0">
                <a:latin typeface="Comic Sans MS" pitchFamily="66" charset="0"/>
              </a:rPr>
              <a:t>1 января 1813 г. пушки Петропавловской крепости в Петербурге произвели салют в честь полного освобождения России. Победа над Наполеоном в Отечественной войне 1812 г. имела огромное значение как для России, так и для Европы. Она подчеркнула мощь и непоколебимость страны. Вырос авторитет России на международной арене. Россия приобрела огромный военный опыт. Был дан толчок для дальнейшего развития русской военной науки и роста гражданского самосознания. Победа России разрушала угрозу французского всемирного господства, обеспечила государственную независимость и сохранение суверенитета европейских государств. После победы другие страны выбрались из-под гнета Франции. Россия буквально перечеркнула все наполеоновские планы о мировом господстве.</a:t>
            </a:r>
            <a:endParaRPr lang="ru-RU"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6268"/>
            <a:ext cx="2980267" cy="804333"/>
          </a:xfrm>
        </p:spPr>
        <p:txBody>
          <a:bodyPr>
            <a:normAutofit fontScale="90000"/>
          </a:bodyPr>
          <a:lstStyle/>
          <a:p>
            <a:r>
              <a:rPr lang="ru-RU" sz="2000" dirty="0" smtClean="0">
                <a:latin typeface="Comic Sans MS" pitchFamily="66" charset="0"/>
              </a:rPr>
              <a:t>встретился с Наполеоном (файл 7).</a:t>
            </a:r>
            <a:endParaRPr lang="ru-RU" sz="2000" dirty="0">
              <a:latin typeface="Comic Sans MS" pitchFamily="66" charset="0"/>
            </a:endParaRPr>
          </a:p>
        </p:txBody>
      </p:sp>
      <p:pic>
        <p:nvPicPr>
          <p:cNvPr id="4" name="Рисунок 3" descr="Отечественной войны 1812 года 6+.jpg"/>
          <p:cNvPicPr>
            <a:picLocks noChangeAspect="1"/>
          </p:cNvPicPr>
          <p:nvPr/>
        </p:nvPicPr>
        <p:blipFill>
          <a:blip r:embed="rId2" cstate="print"/>
          <a:stretch>
            <a:fillRect/>
          </a:stretch>
        </p:blipFill>
        <p:spPr>
          <a:xfrm>
            <a:off x="2751665" y="110067"/>
            <a:ext cx="1693334" cy="2275166"/>
          </a:xfrm>
          <a:prstGeom prst="rect">
            <a:avLst/>
          </a:prstGeom>
        </p:spPr>
      </p:pic>
      <p:sp>
        <p:nvSpPr>
          <p:cNvPr id="5" name="Прямоугольник 4"/>
          <p:cNvSpPr/>
          <p:nvPr/>
        </p:nvSpPr>
        <p:spPr>
          <a:xfrm>
            <a:off x="135467" y="2364014"/>
            <a:ext cx="5274733" cy="2585323"/>
          </a:xfrm>
          <a:prstGeom prst="rect">
            <a:avLst/>
          </a:prstGeom>
        </p:spPr>
        <p:txBody>
          <a:bodyPr wrap="square">
            <a:spAutoFit/>
          </a:bodyPr>
          <a:lstStyle/>
          <a:p>
            <a:r>
              <a:rPr lang="ru-RU" dirty="0" smtClean="0">
                <a:latin typeface="Comic Sans MS" pitchFamily="66" charset="0"/>
              </a:rPr>
              <a:t>В результате этой встречи был заключен </a:t>
            </a:r>
            <a:r>
              <a:rPr lang="ru-RU" dirty="0" err="1" smtClean="0">
                <a:latin typeface="Comic Sans MS" pitchFamily="66" charset="0"/>
              </a:rPr>
              <a:t>Тильзитский</a:t>
            </a:r>
            <a:r>
              <a:rPr lang="ru-RU" dirty="0" smtClean="0">
                <a:latin typeface="Comic Sans MS" pitchFamily="66" charset="0"/>
              </a:rPr>
              <a:t> мир, по которому Россия вынуждена была присоединиться</a:t>
            </a:r>
          </a:p>
          <a:p>
            <a:r>
              <a:rPr lang="ru-RU" dirty="0" smtClean="0">
                <a:latin typeface="Comic Sans MS" pitchFamily="66" charset="0"/>
              </a:rPr>
              <a:t>Континентальной Великобритании, что противоречило экономическим и политическим интересам России, а так же потеряла Ионические острова в Средиземном</a:t>
            </a:r>
          </a:p>
          <a:p>
            <a:r>
              <a:rPr lang="ru-RU" dirty="0" smtClean="0">
                <a:latin typeface="Comic Sans MS" pitchFamily="66" charset="0"/>
              </a:rPr>
              <a:t>море, взятые у французов адмиралом</a:t>
            </a:r>
          </a:p>
          <a:p>
            <a:r>
              <a:rPr lang="ru-RU" dirty="0" smtClean="0">
                <a:latin typeface="Comic Sans MS" pitchFamily="66" charset="0"/>
              </a:rPr>
              <a:t>Федором Федоровичем Ушаковым (файл 8)</a:t>
            </a:r>
            <a:endParaRPr lang="ru-RU" dirty="0">
              <a:latin typeface="Comic Sans MS" pitchFamily="66" charset="0"/>
            </a:endParaRPr>
          </a:p>
        </p:txBody>
      </p:sp>
      <p:pic>
        <p:nvPicPr>
          <p:cNvPr id="6" name="Рисунок 5" descr="Отечественной войны 1812 года 7+.jpg"/>
          <p:cNvPicPr>
            <a:picLocks noChangeAspect="1"/>
          </p:cNvPicPr>
          <p:nvPr/>
        </p:nvPicPr>
        <p:blipFill>
          <a:blip r:embed="rId3" cstate="print"/>
          <a:stretch>
            <a:fillRect/>
          </a:stretch>
        </p:blipFill>
        <p:spPr>
          <a:xfrm>
            <a:off x="1074757" y="4953000"/>
            <a:ext cx="2495834" cy="1769533"/>
          </a:xfrm>
          <a:prstGeom prst="rect">
            <a:avLst/>
          </a:prstGeom>
        </p:spPr>
      </p:pic>
      <p:sp>
        <p:nvSpPr>
          <p:cNvPr id="9" name="Прямоугольник 8"/>
          <p:cNvSpPr/>
          <p:nvPr/>
        </p:nvSpPr>
        <p:spPr>
          <a:xfrm>
            <a:off x="5359401" y="152399"/>
            <a:ext cx="5681132" cy="3416320"/>
          </a:xfrm>
          <a:prstGeom prst="rect">
            <a:avLst/>
          </a:prstGeom>
        </p:spPr>
        <p:txBody>
          <a:bodyPr wrap="square">
            <a:spAutoFit/>
          </a:bodyPr>
          <a:lstStyle/>
          <a:p>
            <a:r>
              <a:rPr lang="ru-RU" dirty="0" smtClean="0">
                <a:latin typeface="Comic Sans MS" pitchFamily="66" charset="0"/>
              </a:rPr>
              <a:t>в 1799 г. По мнению русского дворянства и армии, условия мирного договора были унизительны и позорны для страны. Русское правительство использовало </a:t>
            </a:r>
            <a:r>
              <a:rPr lang="ru-RU" dirty="0" err="1" smtClean="0">
                <a:latin typeface="Comic Sans MS" pitchFamily="66" charset="0"/>
              </a:rPr>
              <a:t>Тильзитский</a:t>
            </a:r>
            <a:r>
              <a:rPr lang="ru-RU" dirty="0" smtClean="0">
                <a:latin typeface="Comic Sans MS" pitchFamily="66" charset="0"/>
              </a:rPr>
              <a:t> договор и последовавшие за ним годы для накопления сил к предстоящей борьбе с Наполеоном. Наполеон понимал непрочность мира с Россией и готовился Французские войска после ряда аннексий, произведённых главным образом за счёт австрийских владений, придвинулись вплотную к границам Российской империи.</a:t>
            </a:r>
            <a:endParaRPr lang="ru-RU" dirty="0"/>
          </a:p>
        </p:txBody>
      </p:sp>
      <p:pic>
        <p:nvPicPr>
          <p:cNvPr id="10" name="Рисунок 9" descr="Отечественной войны 1812 года 8+.jpg"/>
          <p:cNvPicPr>
            <a:picLocks noChangeAspect="1"/>
          </p:cNvPicPr>
          <p:nvPr/>
        </p:nvPicPr>
        <p:blipFill>
          <a:blip r:embed="rId4" cstate="print"/>
          <a:stretch>
            <a:fillRect/>
          </a:stretch>
        </p:blipFill>
        <p:spPr>
          <a:xfrm>
            <a:off x="6570134" y="3422611"/>
            <a:ext cx="4047066" cy="333329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3333" y="2108200"/>
            <a:ext cx="8500534" cy="2246769"/>
          </a:xfrm>
          <a:prstGeom prst="rect">
            <a:avLst/>
          </a:prstGeom>
        </p:spPr>
        <p:txBody>
          <a:bodyPr wrap="square">
            <a:spAutoFit/>
          </a:bodyPr>
          <a:lstStyle/>
          <a:p>
            <a:r>
              <a:rPr lang="ru-RU" sz="2800" dirty="0" smtClean="0">
                <a:latin typeface="Comic Sans MS" pitchFamily="66" charset="0"/>
              </a:rPr>
              <a:t>Мы должны всегда помнить славные страницы нашей истории и не давать их никому очернять или искажать. Иначе мы прекратим свое существование как независимое государство и как единый российский народ.</a:t>
            </a:r>
            <a:endParaRPr lang="ru-RU" sz="2800" dirty="0">
              <a:latin typeface="Comic Sans MS" pitchFamily="66"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7866" y="2490258"/>
            <a:ext cx="8161867" cy="1325563"/>
          </a:xfrm>
        </p:spPr>
        <p:txBody>
          <a:bodyPr>
            <a:noAutofit/>
          </a:bodyPr>
          <a:lstStyle/>
          <a:p>
            <a:r>
              <a:rPr lang="ru-RU" sz="6000" dirty="0" smtClean="0">
                <a:latin typeface="Comic Sans MS" pitchFamily="66" charset="0"/>
              </a:rPr>
              <a:t>Спасибо за внимание</a:t>
            </a:r>
            <a:endParaRPr lang="ru-RU" sz="6000"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110066"/>
            <a:ext cx="11032067" cy="2308324"/>
          </a:xfrm>
          <a:prstGeom prst="rect">
            <a:avLst/>
          </a:prstGeom>
        </p:spPr>
        <p:txBody>
          <a:bodyPr wrap="square">
            <a:spAutoFit/>
          </a:bodyPr>
          <a:lstStyle/>
          <a:p>
            <a:r>
              <a:rPr lang="ru-RU" dirty="0" smtClean="0">
                <a:latin typeface="Comic Sans MS" pitchFamily="66" charset="0"/>
              </a:rPr>
              <a:t>В 1811 году Наполеон заявил своему послу в Варшаве: “Через пять лет я буду владыкой всего мира. Остаётся одна Россия, — я раздавлю её…”. При этом он обещал расчленить русское государство и отдать Пруссии Прибалтику, Австрии – юго-западную Украину, Турции – Крым и Грузию, а Персии (Ирану) – Восточное Закавказье. К началу войны России удалось восстановить союз с Англией , войти в соглашение со Швецией и подписать мирные договоры с Турцией и Персией, что позволило сосредоточить все силы для решения проблем на западе. Для похода в Россию Наполеон собрал 640-тыячную армию при 1400 орудиях во главе с знаменитыми маршалами.</a:t>
            </a:r>
            <a:endParaRPr lang="ru-RU" dirty="0">
              <a:latin typeface="Comic Sans MS" pitchFamily="66" charset="0"/>
            </a:endParaRPr>
          </a:p>
        </p:txBody>
      </p:sp>
      <p:pic>
        <p:nvPicPr>
          <p:cNvPr id="9" name="Рисунок 8" descr="Отечественной войны 1812 года 9+.jpg"/>
          <p:cNvPicPr>
            <a:picLocks noChangeAspect="1"/>
          </p:cNvPicPr>
          <p:nvPr/>
        </p:nvPicPr>
        <p:blipFill>
          <a:blip r:embed="rId2" cstate="print"/>
          <a:stretch>
            <a:fillRect/>
          </a:stretch>
        </p:blipFill>
        <p:spPr>
          <a:xfrm>
            <a:off x="296332" y="2429933"/>
            <a:ext cx="2377205" cy="3906886"/>
          </a:xfrm>
          <a:prstGeom prst="rect">
            <a:avLst/>
          </a:prstGeom>
        </p:spPr>
      </p:pic>
      <p:sp>
        <p:nvSpPr>
          <p:cNvPr id="11" name="Прямоугольник 10"/>
          <p:cNvSpPr/>
          <p:nvPr/>
        </p:nvSpPr>
        <p:spPr>
          <a:xfrm>
            <a:off x="4383073" y="6378602"/>
            <a:ext cx="1941557" cy="369332"/>
          </a:xfrm>
          <a:prstGeom prst="rect">
            <a:avLst/>
          </a:prstGeom>
        </p:spPr>
        <p:txBody>
          <a:bodyPr wrap="none">
            <a:spAutoFit/>
          </a:bodyPr>
          <a:lstStyle/>
          <a:p>
            <a:r>
              <a:rPr lang="ru-RU" dirty="0" err="1" smtClean="0">
                <a:latin typeface="Comic Sans MS" pitchFamily="66" charset="0"/>
              </a:rPr>
              <a:t>Неем</a:t>
            </a:r>
            <a:r>
              <a:rPr lang="ru-RU" dirty="0" smtClean="0">
                <a:latin typeface="Comic Sans MS" pitchFamily="66" charset="0"/>
              </a:rPr>
              <a:t> (файл 10)</a:t>
            </a:r>
            <a:endParaRPr lang="ru-RU" dirty="0">
              <a:latin typeface="Comic Sans MS" pitchFamily="66" charset="0"/>
            </a:endParaRPr>
          </a:p>
        </p:txBody>
      </p:sp>
      <p:sp>
        <p:nvSpPr>
          <p:cNvPr id="12" name="Прямоугольник 11"/>
          <p:cNvSpPr/>
          <p:nvPr/>
        </p:nvSpPr>
        <p:spPr>
          <a:xfrm>
            <a:off x="244281" y="6385467"/>
            <a:ext cx="2305439" cy="369332"/>
          </a:xfrm>
          <a:prstGeom prst="rect">
            <a:avLst/>
          </a:prstGeom>
        </p:spPr>
        <p:txBody>
          <a:bodyPr wrap="none">
            <a:spAutoFit/>
          </a:bodyPr>
          <a:lstStyle/>
          <a:p>
            <a:r>
              <a:rPr lang="ru-RU" dirty="0" err="1" smtClean="0">
                <a:latin typeface="Comic Sans MS" pitchFamily="66" charset="0"/>
              </a:rPr>
              <a:t>Мюратом</a:t>
            </a:r>
            <a:r>
              <a:rPr lang="ru-RU" dirty="0" smtClean="0">
                <a:latin typeface="Comic Sans MS" pitchFamily="66" charset="0"/>
              </a:rPr>
              <a:t> (файл 9)</a:t>
            </a:r>
            <a:endParaRPr lang="ru-RU" dirty="0"/>
          </a:p>
        </p:txBody>
      </p:sp>
      <p:sp>
        <p:nvSpPr>
          <p:cNvPr id="13" name="Прямоугольник 12"/>
          <p:cNvSpPr/>
          <p:nvPr/>
        </p:nvSpPr>
        <p:spPr>
          <a:xfrm>
            <a:off x="8444552" y="6351600"/>
            <a:ext cx="1837362" cy="369332"/>
          </a:xfrm>
          <a:prstGeom prst="rect">
            <a:avLst/>
          </a:prstGeom>
        </p:spPr>
        <p:txBody>
          <a:bodyPr wrap="none">
            <a:spAutoFit/>
          </a:bodyPr>
          <a:lstStyle/>
          <a:p>
            <a:r>
              <a:rPr lang="ru-RU" dirty="0" err="1" smtClean="0">
                <a:latin typeface="Comic Sans MS" pitchFamily="66" charset="0"/>
              </a:rPr>
              <a:t>Даву</a:t>
            </a:r>
            <a:r>
              <a:rPr lang="ru-RU" dirty="0" smtClean="0">
                <a:latin typeface="Comic Sans MS" pitchFamily="66" charset="0"/>
              </a:rPr>
              <a:t> (файл 11)</a:t>
            </a:r>
            <a:endParaRPr lang="ru-RU" dirty="0">
              <a:latin typeface="Comic Sans MS" pitchFamily="66" charset="0"/>
            </a:endParaRPr>
          </a:p>
        </p:txBody>
      </p:sp>
      <p:pic>
        <p:nvPicPr>
          <p:cNvPr id="14" name="Рисунок 13" descr="Отечественной войны 1812 года 10+ (1).jpg"/>
          <p:cNvPicPr>
            <a:picLocks noChangeAspect="1"/>
          </p:cNvPicPr>
          <p:nvPr/>
        </p:nvPicPr>
        <p:blipFill>
          <a:blip r:embed="rId3" cstate="print"/>
          <a:stretch>
            <a:fillRect/>
          </a:stretch>
        </p:blipFill>
        <p:spPr>
          <a:xfrm>
            <a:off x="4106751" y="2387599"/>
            <a:ext cx="2387181" cy="3980975"/>
          </a:xfrm>
          <a:prstGeom prst="rect">
            <a:avLst/>
          </a:prstGeom>
        </p:spPr>
      </p:pic>
      <p:pic>
        <p:nvPicPr>
          <p:cNvPr id="15" name="Рисунок 14" descr="Отечественной войны 1812 года 11+ (1).jpg"/>
          <p:cNvPicPr>
            <a:picLocks noChangeAspect="1"/>
          </p:cNvPicPr>
          <p:nvPr/>
        </p:nvPicPr>
        <p:blipFill>
          <a:blip r:embed="rId4" cstate="print"/>
          <a:stretch>
            <a:fillRect/>
          </a:stretch>
        </p:blipFill>
        <p:spPr>
          <a:xfrm>
            <a:off x="7992533" y="2381527"/>
            <a:ext cx="2596550" cy="39683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000" y="584199"/>
            <a:ext cx="4868334" cy="6477001"/>
          </a:xfrm>
        </p:spPr>
        <p:txBody>
          <a:bodyPr>
            <a:normAutofit fontScale="90000"/>
          </a:bodyPr>
          <a:lstStyle/>
          <a:p>
            <a:r>
              <a:rPr lang="ru-RU" sz="2000" dirty="0" smtClean="0">
                <a:latin typeface="Comic Sans MS" pitchFamily="66" charset="0"/>
              </a:rPr>
              <a:t>Собственно французских солдат в</a:t>
            </a:r>
            <a:br>
              <a:rPr lang="ru-RU" sz="2000" dirty="0" smtClean="0">
                <a:latin typeface="Comic Sans MS" pitchFamily="66" charset="0"/>
              </a:rPr>
            </a:br>
            <a:r>
              <a:rPr lang="ru-RU" sz="2000" dirty="0" smtClean="0">
                <a:latin typeface="Comic Sans MS" pitchFamily="66" charset="0"/>
              </a:rPr>
              <a:t>этой армии было менее половины,</a:t>
            </a:r>
            <a:br>
              <a:rPr lang="ru-RU" sz="2000" dirty="0" smtClean="0">
                <a:latin typeface="Comic Sans MS" pitchFamily="66" charset="0"/>
              </a:rPr>
            </a:br>
            <a:r>
              <a:rPr lang="ru-RU" sz="2000" dirty="0" smtClean="0">
                <a:latin typeface="Comic Sans MS" pitchFamily="66" charset="0"/>
              </a:rPr>
              <a:t>остальные представляли добрую часть</a:t>
            </a:r>
            <a:br>
              <a:rPr lang="ru-RU" sz="2000" dirty="0" smtClean="0">
                <a:latin typeface="Comic Sans MS" pitchFamily="66" charset="0"/>
              </a:rPr>
            </a:br>
            <a:r>
              <a:rPr lang="ru-RU" sz="2000" dirty="0" smtClean="0">
                <a:latin typeface="Comic Sans MS" pitchFamily="66" charset="0"/>
              </a:rPr>
              <a:t>Европы. В России тогда говорили о</a:t>
            </a:r>
            <a:br>
              <a:rPr lang="ru-RU" sz="2000" dirty="0" smtClean="0">
                <a:latin typeface="Comic Sans MS" pitchFamily="66" charset="0"/>
              </a:rPr>
            </a:br>
            <a:r>
              <a:rPr lang="ru-RU" sz="2000" dirty="0" smtClean="0">
                <a:latin typeface="Comic Sans MS" pitchFamily="66" charset="0"/>
              </a:rPr>
              <a:t>нашествии “двунадесяти (т.е. 12) языков”. В составе “Великой армии” были итальянцы, австрийцы, швейцарцы, поляки, хорваты, испанцы, португальцы и солдаты немецких королевств и княжеств (пруссаки, баварцы, </a:t>
            </a:r>
            <a:r>
              <a:rPr lang="ru-RU" sz="2000" dirty="0" err="1" smtClean="0">
                <a:latin typeface="Comic Sans MS" pitchFamily="66" charset="0"/>
              </a:rPr>
              <a:t>гессенцы</a:t>
            </a:r>
            <a:r>
              <a:rPr lang="ru-RU" sz="2000" dirty="0" smtClean="0">
                <a:latin typeface="Comic Sans MS" pitchFamily="66" charset="0"/>
              </a:rPr>
              <a:t> .В ночь на 24 июня 1812 г. эта разношерстная армия без объявления войны начала переправу через Неман на русский берег. В решительном сражении Наполеон надеялся “Громовым ударом” сокрушить Россию и, заняв Москву, продиктовать свои условия русскому царю. Россия вступила в Отечественную войну. Удар армии Наполеона приняли на себя войска, размещённые на западной границе: 1-я армия Барклая-де-Толли и 2-я армия Багратиона, всего 153 тысячи солдат и 758 орудий.</a:t>
            </a:r>
            <a:r>
              <a:rPr lang="ru-RU" sz="2200" dirty="0" smtClean="0">
                <a:latin typeface="Comic Sans MS" pitchFamily="66" charset="0"/>
              </a:rPr>
              <a:t/>
            </a:r>
            <a:br>
              <a:rPr lang="ru-RU" sz="2200" dirty="0" smtClean="0">
                <a:latin typeface="Comic Sans MS" pitchFamily="66" charset="0"/>
              </a:rPr>
            </a:br>
            <a:r>
              <a:rPr lang="ru-RU" dirty="0" smtClean="0"/>
              <a:t/>
            </a:r>
            <a:br>
              <a:rPr lang="ru-RU" dirty="0" smtClean="0"/>
            </a:br>
            <a:endParaRPr lang="ru-RU" dirty="0"/>
          </a:p>
        </p:txBody>
      </p:sp>
      <p:sp>
        <p:nvSpPr>
          <p:cNvPr id="4" name="Прямоугольник 3"/>
          <p:cNvSpPr/>
          <p:nvPr/>
        </p:nvSpPr>
        <p:spPr>
          <a:xfrm>
            <a:off x="4978400" y="164869"/>
            <a:ext cx="4174067" cy="923330"/>
          </a:xfrm>
          <a:prstGeom prst="rect">
            <a:avLst/>
          </a:prstGeom>
        </p:spPr>
        <p:txBody>
          <a:bodyPr wrap="square">
            <a:spAutoFit/>
          </a:bodyPr>
          <a:lstStyle/>
          <a:p>
            <a:r>
              <a:rPr lang="ru-RU" dirty="0" smtClean="0">
                <a:latin typeface="Comic Sans MS" pitchFamily="66" charset="0"/>
              </a:rPr>
              <a:t>Командующий 1-й Западной армии</a:t>
            </a:r>
          </a:p>
          <a:p>
            <a:r>
              <a:rPr lang="ru-RU" dirty="0" smtClean="0">
                <a:latin typeface="Comic Sans MS" pitchFamily="66" charset="0"/>
              </a:rPr>
              <a:t>генерал Михаил Богданович Барклай-де-Толли (файл 12)</a:t>
            </a:r>
            <a:endParaRPr lang="ru-RU" dirty="0">
              <a:latin typeface="Comic Sans MS" pitchFamily="66" charset="0"/>
            </a:endParaRPr>
          </a:p>
        </p:txBody>
      </p:sp>
      <p:pic>
        <p:nvPicPr>
          <p:cNvPr id="5" name="Рисунок 4" descr="Отечественной войны 1812 года 12+.jpg"/>
          <p:cNvPicPr>
            <a:picLocks noChangeAspect="1"/>
          </p:cNvPicPr>
          <p:nvPr/>
        </p:nvPicPr>
        <p:blipFill>
          <a:blip r:embed="rId2" cstate="print"/>
          <a:stretch>
            <a:fillRect/>
          </a:stretch>
        </p:blipFill>
        <p:spPr>
          <a:xfrm>
            <a:off x="8466158" y="618065"/>
            <a:ext cx="2294975" cy="1712124"/>
          </a:xfrm>
          <a:prstGeom prst="rect">
            <a:avLst/>
          </a:prstGeom>
        </p:spPr>
      </p:pic>
      <p:sp>
        <p:nvSpPr>
          <p:cNvPr id="6" name="Прямоугольник 5"/>
          <p:cNvSpPr/>
          <p:nvPr/>
        </p:nvSpPr>
        <p:spPr>
          <a:xfrm>
            <a:off x="5139266" y="2415950"/>
            <a:ext cx="5537201" cy="4247317"/>
          </a:xfrm>
          <a:prstGeom prst="rect">
            <a:avLst/>
          </a:prstGeom>
        </p:spPr>
        <p:txBody>
          <a:bodyPr wrap="square">
            <a:spAutoFit/>
          </a:bodyPr>
          <a:lstStyle/>
          <a:p>
            <a:r>
              <a:rPr lang="ru-RU" dirty="0" smtClean="0">
                <a:latin typeface="Comic Sans MS" pitchFamily="66" charset="0"/>
              </a:rPr>
              <a:t>был </a:t>
            </a:r>
            <a:r>
              <a:rPr lang="ru-RU" dirty="0" err="1" smtClean="0">
                <a:latin typeface="Comic Sans MS" pitchFamily="66" charset="0"/>
              </a:rPr>
              <a:t>шотландско-немецкого</a:t>
            </a:r>
            <a:r>
              <a:rPr lang="ru-RU" dirty="0" smtClean="0">
                <a:latin typeface="Comic Sans MS" pitchFamily="66" charset="0"/>
              </a:rPr>
              <a:t> происхождения. Он имел богатый военный опыт, участвовал в сражениях русско-турецкой войны 1787/91 гг. и русско-шведской войны 1788/90 г., а также в коалиционных войнах с Наполеоном. 2 года занимал пост Военного министра России. Награжден несколькими боевыми орденами. Негативное отношение к Барклаю-де-Толли со стороны солдат и русского офицерства во многом определялась его “немецким” происхождением. Поместное дворянство так же не была в восторге от его тактики выжженной земли, которую он вынужден был использовать в оборонительной войне с более сильной армией Наполеона.</a:t>
            </a:r>
            <a:endParaRPr lang="ru-RU"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0066" y="164868"/>
            <a:ext cx="5571067" cy="584775"/>
          </a:xfrm>
          <a:prstGeom prst="rect">
            <a:avLst/>
          </a:prstGeom>
        </p:spPr>
        <p:txBody>
          <a:bodyPr wrap="square">
            <a:spAutoFit/>
          </a:bodyPr>
          <a:lstStyle/>
          <a:p>
            <a:r>
              <a:rPr lang="ru-RU" sz="1600" dirty="0" smtClean="0">
                <a:latin typeface="Comic Sans MS" pitchFamily="66" charset="0"/>
              </a:rPr>
              <a:t>Командующий 2-й Западной армией князь Петр Иванович Багратион (файл 13)</a:t>
            </a:r>
            <a:endParaRPr lang="ru-RU" sz="1600" dirty="0">
              <a:latin typeface="Comic Sans MS" pitchFamily="66" charset="0"/>
            </a:endParaRPr>
          </a:p>
        </p:txBody>
      </p:sp>
      <p:pic>
        <p:nvPicPr>
          <p:cNvPr id="6" name="Рисунок 5" descr="Отечественной войны 1812 года 13+.jpg"/>
          <p:cNvPicPr>
            <a:picLocks noChangeAspect="1"/>
          </p:cNvPicPr>
          <p:nvPr/>
        </p:nvPicPr>
        <p:blipFill>
          <a:blip r:embed="rId2" cstate="print"/>
          <a:stretch>
            <a:fillRect/>
          </a:stretch>
        </p:blipFill>
        <p:spPr>
          <a:xfrm>
            <a:off x="1018118" y="768239"/>
            <a:ext cx="2978149" cy="2104078"/>
          </a:xfrm>
          <a:prstGeom prst="rect">
            <a:avLst/>
          </a:prstGeom>
        </p:spPr>
      </p:pic>
      <p:sp>
        <p:nvSpPr>
          <p:cNvPr id="7" name="Прямоугольник 6"/>
          <p:cNvSpPr/>
          <p:nvPr/>
        </p:nvSpPr>
        <p:spPr>
          <a:xfrm>
            <a:off x="101600" y="2941304"/>
            <a:ext cx="5469467" cy="830997"/>
          </a:xfrm>
          <a:prstGeom prst="rect">
            <a:avLst/>
          </a:prstGeom>
        </p:spPr>
        <p:txBody>
          <a:bodyPr wrap="square">
            <a:spAutoFit/>
          </a:bodyPr>
          <a:lstStyle/>
          <a:p>
            <a:r>
              <a:rPr lang="ru-RU" sz="1600" dirty="0" smtClean="0">
                <a:latin typeface="Comic Sans MS" pitchFamily="66" charset="0"/>
              </a:rPr>
              <a:t>был представителем ветви грузинского царского рода </a:t>
            </a:r>
            <a:r>
              <a:rPr lang="ru-RU" sz="1600" dirty="0" err="1" smtClean="0">
                <a:latin typeface="Comic Sans MS" pitchFamily="66" charset="0"/>
              </a:rPr>
              <a:t>Багратионов</a:t>
            </a:r>
            <a:r>
              <a:rPr lang="ru-RU" sz="1600" dirty="0" smtClean="0">
                <a:latin typeface="Comic Sans MS" pitchFamily="66" charset="0"/>
              </a:rPr>
              <a:t> и учеником великого русского</a:t>
            </a:r>
          </a:p>
          <a:p>
            <a:r>
              <a:rPr lang="ru-RU" sz="1600" dirty="0" smtClean="0">
                <a:latin typeface="Comic Sans MS" pitchFamily="66" charset="0"/>
              </a:rPr>
              <a:t>полководца Александра Васильевича Суворова (14).</a:t>
            </a:r>
            <a:endParaRPr lang="ru-RU" sz="1600" dirty="0">
              <a:latin typeface="Comic Sans MS" pitchFamily="66" charset="0"/>
            </a:endParaRPr>
          </a:p>
        </p:txBody>
      </p:sp>
      <p:pic>
        <p:nvPicPr>
          <p:cNvPr id="8" name="Рисунок 7" descr="Отечественной войны 1812 года 14+.jpg"/>
          <p:cNvPicPr>
            <a:picLocks noChangeAspect="1"/>
          </p:cNvPicPr>
          <p:nvPr/>
        </p:nvPicPr>
        <p:blipFill>
          <a:blip r:embed="rId3" cstate="print"/>
          <a:stretch>
            <a:fillRect/>
          </a:stretch>
        </p:blipFill>
        <p:spPr>
          <a:xfrm>
            <a:off x="1247019" y="3826932"/>
            <a:ext cx="2175740" cy="3031067"/>
          </a:xfrm>
          <a:prstGeom prst="rect">
            <a:avLst/>
          </a:prstGeom>
        </p:spPr>
      </p:pic>
      <p:sp>
        <p:nvSpPr>
          <p:cNvPr id="9" name="Прямоугольник 8"/>
          <p:cNvSpPr/>
          <p:nvPr/>
        </p:nvSpPr>
        <p:spPr>
          <a:xfrm>
            <a:off x="5503333" y="245533"/>
            <a:ext cx="5240867" cy="6494085"/>
          </a:xfrm>
          <a:prstGeom prst="rect">
            <a:avLst/>
          </a:prstGeom>
        </p:spPr>
        <p:txBody>
          <a:bodyPr wrap="square">
            <a:spAutoFit/>
          </a:bodyPr>
          <a:lstStyle/>
          <a:p>
            <a:r>
              <a:rPr lang="ru-RU" sz="1600" dirty="0" smtClean="0">
                <a:latin typeface="Comic Sans MS" pitchFamily="66" charset="0"/>
              </a:rPr>
              <a:t>Участвовал в Русско-турецкой войне 1787/9 годов, боевых действиях на Кавказе (1789—1791 годы), польских кампаниях 1792 и 1794 годов. Отличился при штурмах Очакова и Праги, во время последнего был замечен Суворовым и приближен им к себе. В Итальянском и Швейцарском походах Суворова в 1799 году генерал Багратион командовал авангардом армии, особенно отличился в сражениях</a:t>
            </a:r>
          </a:p>
          <a:p>
            <a:r>
              <a:rPr lang="ru-RU" sz="1600" dirty="0" smtClean="0">
                <a:latin typeface="Comic Sans MS" pitchFamily="66" charset="0"/>
              </a:rPr>
              <a:t> на реках </a:t>
            </a:r>
            <a:r>
              <a:rPr lang="ru-RU" sz="1600" dirty="0" err="1" smtClean="0">
                <a:latin typeface="Comic Sans MS" pitchFamily="66" charset="0"/>
              </a:rPr>
              <a:t>Адда</a:t>
            </a:r>
            <a:r>
              <a:rPr lang="ru-RU" sz="1600" dirty="0" smtClean="0">
                <a:latin typeface="Comic Sans MS" pitchFamily="66" charset="0"/>
              </a:rPr>
              <a:t> и </a:t>
            </a:r>
            <a:r>
              <a:rPr lang="ru-RU" sz="1600" dirty="0" err="1" smtClean="0">
                <a:latin typeface="Comic Sans MS" pitchFamily="66" charset="0"/>
              </a:rPr>
              <a:t>Треббия</a:t>
            </a:r>
            <a:r>
              <a:rPr lang="ru-RU" sz="1600" dirty="0" smtClean="0">
                <a:latin typeface="Comic Sans MS" pitchFamily="66" charset="0"/>
              </a:rPr>
              <a:t>, при Нови и Сен-Готарде. Этот поход прославил его как превосходного генерала, особенностью которого являлось полное хладнокровие в самых трудных положениях.</a:t>
            </a:r>
          </a:p>
          <a:p>
            <a:r>
              <a:rPr lang="ru-RU" sz="1600" dirty="0" smtClean="0">
                <a:latin typeface="Comic Sans MS" pitchFamily="66" charset="0"/>
              </a:rPr>
              <a:t>Активный участник войн Наполеона в 1805/07 гг.Надежды Наполеона на быстрый разгром русских войск в приграничных сражениях не сбылись. Оба русских командующих, учитывая превосходство врага, отходили, ведя </a:t>
            </a:r>
            <a:r>
              <a:rPr lang="ru-RU" sz="1600" dirty="0" err="1" smtClean="0">
                <a:latin typeface="Comic Sans MS" pitchFamily="66" charset="0"/>
              </a:rPr>
              <a:t>арьеградные</a:t>
            </a:r>
            <a:r>
              <a:rPr lang="ru-RU" sz="1600" dirty="0" smtClean="0">
                <a:latin typeface="Comic Sans MS" pitchFamily="66" charset="0"/>
              </a:rPr>
              <a:t> бои и избегая генерального сражения. По пути отступления уничтожались склады с боеприпасами и продовольствием. Сжигая избы и угоняя скот, уходило в леса местное население. Армия Наполеона продвигалась по пустыне, постепенно тая и оставляя гарнизоны в захваченных городах.</a:t>
            </a:r>
            <a:endParaRPr lang="ru-RU" sz="1600" dirty="0">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2258" y="145534"/>
            <a:ext cx="5396475" cy="2031325"/>
          </a:xfrm>
          <a:prstGeom prst="rect">
            <a:avLst/>
          </a:prstGeom>
        </p:spPr>
        <p:txBody>
          <a:bodyPr wrap="square">
            <a:spAutoFit/>
          </a:bodyPr>
          <a:lstStyle/>
          <a:p>
            <a:r>
              <a:rPr lang="ru-RU" dirty="0" smtClean="0">
                <a:latin typeface="Comic Sans MS" pitchFamily="66" charset="0"/>
              </a:rPr>
              <a:t>Бой под Миром 9-10 июля 1812 года, первый серьёзный арьергардный бой Отечественной войны между казачьим корпусом атамана Донского казачьего войска 2-й Западной армии генерала Матвея Ивановича Платова (файл 15)</a:t>
            </a:r>
          </a:p>
          <a:p>
            <a:endParaRPr lang="ru-RU" dirty="0"/>
          </a:p>
        </p:txBody>
      </p:sp>
      <p:pic>
        <p:nvPicPr>
          <p:cNvPr id="5" name="Рисунок 4" descr="Отечественной войны 1812 года 15+.jpg"/>
          <p:cNvPicPr>
            <a:picLocks noChangeAspect="1"/>
          </p:cNvPicPr>
          <p:nvPr/>
        </p:nvPicPr>
        <p:blipFill>
          <a:blip r:embed="rId2" cstate="print"/>
          <a:stretch>
            <a:fillRect/>
          </a:stretch>
        </p:blipFill>
        <p:spPr>
          <a:xfrm>
            <a:off x="243116" y="1955800"/>
            <a:ext cx="2073363" cy="2715004"/>
          </a:xfrm>
          <a:prstGeom prst="rect">
            <a:avLst/>
          </a:prstGeom>
        </p:spPr>
      </p:pic>
      <p:pic>
        <p:nvPicPr>
          <p:cNvPr id="6" name="Рисунок 5" descr="Отечественной войны 1812 года 15-+.jpg"/>
          <p:cNvPicPr>
            <a:picLocks noChangeAspect="1"/>
          </p:cNvPicPr>
          <p:nvPr/>
        </p:nvPicPr>
        <p:blipFill>
          <a:blip r:embed="rId3" cstate="print"/>
          <a:stretch>
            <a:fillRect/>
          </a:stretch>
        </p:blipFill>
        <p:spPr>
          <a:xfrm>
            <a:off x="245702" y="4715933"/>
            <a:ext cx="2888500" cy="2032000"/>
          </a:xfrm>
          <a:prstGeom prst="rect">
            <a:avLst/>
          </a:prstGeom>
        </p:spPr>
      </p:pic>
      <p:sp>
        <p:nvSpPr>
          <p:cNvPr id="7" name="Прямоугольник 6"/>
          <p:cNvSpPr/>
          <p:nvPr/>
        </p:nvSpPr>
        <p:spPr>
          <a:xfrm>
            <a:off x="5613398" y="135467"/>
            <a:ext cx="5215467" cy="2031325"/>
          </a:xfrm>
          <a:prstGeom prst="rect">
            <a:avLst/>
          </a:prstGeom>
        </p:spPr>
        <p:txBody>
          <a:bodyPr wrap="square">
            <a:spAutoFit/>
          </a:bodyPr>
          <a:lstStyle/>
          <a:p>
            <a:r>
              <a:rPr lang="ru-RU" dirty="0" smtClean="0">
                <a:latin typeface="Comic Sans MS" pitchFamily="66" charset="0"/>
              </a:rPr>
              <a:t>и кавалерийской дивизией генерала </a:t>
            </a:r>
            <a:r>
              <a:rPr lang="ru-RU" dirty="0" err="1" smtClean="0">
                <a:latin typeface="Comic Sans MS" pitchFamily="66" charset="0"/>
              </a:rPr>
              <a:t>Рожнецкого</a:t>
            </a:r>
            <a:r>
              <a:rPr lang="ru-RU" dirty="0" smtClean="0">
                <a:latin typeface="Comic Sans MS" pitchFamily="66" charset="0"/>
              </a:rPr>
              <a:t> правого крыла “Великой армии”. Платов оставил в Мире один казачий полк, а основные свои силы укрыл в ближайшем лесу. Французская кавалерия, ничего не подозревая, ворвалась в городок, на улицах которого разгорелся жестокий бой. (файл16)</a:t>
            </a:r>
            <a:endParaRPr lang="ru-RU" dirty="0">
              <a:latin typeface="Comic Sans MS" pitchFamily="66" charset="0"/>
            </a:endParaRPr>
          </a:p>
        </p:txBody>
      </p:sp>
      <p:pic>
        <p:nvPicPr>
          <p:cNvPr id="8" name="Рисунок 7" descr="Отечественной войны 1812 года 16+.jpg"/>
          <p:cNvPicPr>
            <a:picLocks noChangeAspect="1"/>
          </p:cNvPicPr>
          <p:nvPr/>
        </p:nvPicPr>
        <p:blipFill>
          <a:blip r:embed="rId4" cstate="print"/>
          <a:stretch>
            <a:fillRect/>
          </a:stretch>
        </p:blipFill>
        <p:spPr>
          <a:xfrm>
            <a:off x="5689600" y="2158999"/>
            <a:ext cx="3841255" cy="2033947"/>
          </a:xfrm>
          <a:prstGeom prst="rect">
            <a:avLst/>
          </a:prstGeom>
        </p:spPr>
      </p:pic>
      <p:sp>
        <p:nvSpPr>
          <p:cNvPr id="9" name="Прямоугольник 8"/>
          <p:cNvSpPr/>
          <p:nvPr/>
        </p:nvSpPr>
        <p:spPr>
          <a:xfrm>
            <a:off x="5604934" y="4267199"/>
            <a:ext cx="5240866" cy="2862322"/>
          </a:xfrm>
          <a:prstGeom prst="rect">
            <a:avLst/>
          </a:prstGeom>
        </p:spPr>
        <p:txBody>
          <a:bodyPr wrap="square">
            <a:spAutoFit/>
          </a:bodyPr>
          <a:lstStyle/>
          <a:p>
            <a:r>
              <a:rPr lang="ru-RU" dirty="0" smtClean="0">
                <a:latin typeface="Comic Sans MS" pitchFamily="66" charset="0"/>
              </a:rPr>
              <a:t>Посланные в подкрепление атакующим свежие уланские полки были атакованы Платовым с тыла, окружены и перебиты. За два дня боев было разгромлено 9 уланских полков наполеоновской</a:t>
            </a:r>
          </a:p>
          <a:p>
            <a:r>
              <a:rPr lang="ru-RU" dirty="0" smtClean="0">
                <a:latin typeface="Comic Sans MS" pitchFamily="66" charset="0"/>
              </a:rPr>
              <a:t>армии. Это был первый крупный успех русских в Отечественной войне. Он обеспечил отход армии Багратиона из Западной Белоруссии.</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3934" y="113437"/>
            <a:ext cx="5156199" cy="830997"/>
          </a:xfrm>
          <a:prstGeom prst="rect">
            <a:avLst/>
          </a:prstGeom>
        </p:spPr>
        <p:txBody>
          <a:bodyPr wrap="square">
            <a:spAutoFit/>
          </a:bodyPr>
          <a:lstStyle/>
          <a:p>
            <a:r>
              <a:rPr lang="ru-RU" sz="1600" dirty="0" smtClean="0">
                <a:latin typeface="Comic Sans MS" pitchFamily="66" charset="0"/>
              </a:rPr>
              <a:t>Бой под </a:t>
            </a:r>
            <a:r>
              <a:rPr lang="ru-RU" sz="1600" dirty="0" err="1" smtClean="0">
                <a:latin typeface="Comic Sans MS" pitchFamily="66" charset="0"/>
              </a:rPr>
              <a:t>Салтановкой</a:t>
            </a:r>
            <a:r>
              <a:rPr lang="ru-RU" sz="1600" dirty="0" smtClean="0">
                <a:latin typeface="Comic Sans MS" pitchFamily="66" charset="0"/>
              </a:rPr>
              <a:t> (часто также именуется Бой при Дашкове) корпуса генерала Николая Николаевича Раевского (файл 17)</a:t>
            </a:r>
            <a:endParaRPr lang="ru-RU" sz="1600" dirty="0">
              <a:latin typeface="Comic Sans MS" pitchFamily="66" charset="0"/>
            </a:endParaRPr>
          </a:p>
        </p:txBody>
      </p:sp>
      <p:pic>
        <p:nvPicPr>
          <p:cNvPr id="5" name="Рисунок 4" descr="Отечественной войны 1812 года 17+.jpg"/>
          <p:cNvPicPr>
            <a:picLocks noChangeAspect="1"/>
          </p:cNvPicPr>
          <p:nvPr/>
        </p:nvPicPr>
        <p:blipFill>
          <a:blip r:embed="rId2" cstate="print"/>
          <a:stretch>
            <a:fillRect/>
          </a:stretch>
        </p:blipFill>
        <p:spPr>
          <a:xfrm>
            <a:off x="1145117" y="999987"/>
            <a:ext cx="3477682" cy="2462262"/>
          </a:xfrm>
          <a:prstGeom prst="rect">
            <a:avLst/>
          </a:prstGeom>
        </p:spPr>
      </p:pic>
      <p:sp>
        <p:nvSpPr>
          <p:cNvPr id="6" name="Прямоугольник 5"/>
          <p:cNvSpPr/>
          <p:nvPr/>
        </p:nvSpPr>
        <p:spPr>
          <a:xfrm>
            <a:off x="186266" y="3534013"/>
            <a:ext cx="5063068" cy="3323987"/>
          </a:xfrm>
          <a:prstGeom prst="rect">
            <a:avLst/>
          </a:prstGeom>
        </p:spPr>
        <p:txBody>
          <a:bodyPr wrap="square">
            <a:spAutoFit/>
          </a:bodyPr>
          <a:lstStyle/>
          <a:p>
            <a:r>
              <a:rPr lang="ru-RU" sz="1400" dirty="0" smtClean="0">
                <a:latin typeface="Comic Sans MS" pitchFamily="66" charset="0"/>
              </a:rPr>
              <a:t>из 2-й армии Багратиона с французами 23 июля под </a:t>
            </a:r>
            <a:r>
              <a:rPr lang="ru-RU" sz="1400" dirty="0" err="1" smtClean="0">
                <a:latin typeface="Comic Sans MS" pitchFamily="66" charset="0"/>
              </a:rPr>
              <a:t>Могилёво</a:t>
            </a:r>
            <a:r>
              <a:rPr lang="ru-RU" sz="1400" dirty="0" smtClean="0">
                <a:latin typeface="Comic Sans MS" pitchFamily="66" charset="0"/>
              </a:rPr>
              <a:t> (село </a:t>
            </a:r>
            <a:r>
              <a:rPr lang="ru-RU" sz="1400" dirty="0" err="1" smtClean="0">
                <a:latin typeface="Comic Sans MS" pitchFamily="66" charset="0"/>
              </a:rPr>
              <a:t>Салтановка</a:t>
            </a:r>
            <a:r>
              <a:rPr lang="ru-RU" sz="1400" dirty="0" smtClean="0">
                <a:latin typeface="Comic Sans MS" pitchFamily="66" charset="0"/>
              </a:rPr>
              <a:t>) на начальном этапе Отечественной войны 1812 года. Также третий бой всей войны 1812 года. Авангард под командованием генерала Раевского (15 тыс. чел.) был послан к Могилеву для обеспечения прорыва с целью соединения армии Багратиона с армией Барклая-де-Толли. Но у деревни </a:t>
            </a:r>
            <a:r>
              <a:rPr lang="ru-RU" sz="1400" dirty="0" err="1" smtClean="0">
                <a:latin typeface="Comic Sans MS" pitchFamily="66" charset="0"/>
              </a:rPr>
              <a:t>Салтановка</a:t>
            </a:r>
            <a:r>
              <a:rPr lang="ru-RU" sz="1400" dirty="0" smtClean="0">
                <a:latin typeface="Comic Sans MS" pitchFamily="66" charset="0"/>
              </a:rPr>
              <a:t> путь Раевскому преградил 26-тысячный корпус маршала </a:t>
            </a:r>
            <a:r>
              <a:rPr lang="ru-RU" sz="1400" dirty="0" err="1" smtClean="0">
                <a:latin typeface="Comic Sans MS" pitchFamily="66" charset="0"/>
              </a:rPr>
              <a:t>Даву</a:t>
            </a:r>
            <a:r>
              <a:rPr lang="ru-RU" sz="1400" dirty="0" smtClean="0">
                <a:latin typeface="Comic Sans MS" pitchFamily="66" charset="0"/>
              </a:rPr>
              <a:t>. Тот решил пробиться к Могилеву с боем. 11 июля атаки русских были отражены превосходящими силами французов. Затем </a:t>
            </a:r>
            <a:r>
              <a:rPr lang="ru-RU" sz="1400" dirty="0" err="1" smtClean="0">
                <a:latin typeface="Comic Sans MS" pitchFamily="66" charset="0"/>
              </a:rPr>
              <a:t>Даву</a:t>
            </a:r>
            <a:r>
              <a:rPr lang="ru-RU" sz="1400" dirty="0" smtClean="0">
                <a:latin typeface="Comic Sans MS" pitchFamily="66" charset="0"/>
              </a:rPr>
              <a:t> пытался обойти отряд Раевского с правого фланга, но план маршала был сорван стойкостью дивизии генерала Ивана Федоровича Паскевича. (файл 18)</a:t>
            </a:r>
            <a:endParaRPr lang="ru-RU" sz="1400" dirty="0">
              <a:latin typeface="Comic Sans MS" pitchFamily="66" charset="0"/>
            </a:endParaRPr>
          </a:p>
        </p:txBody>
      </p:sp>
      <p:pic>
        <p:nvPicPr>
          <p:cNvPr id="7" name="Рисунок 6" descr="Отечественной войны 1812 года 19+.jpg"/>
          <p:cNvPicPr>
            <a:picLocks noChangeAspect="1"/>
          </p:cNvPicPr>
          <p:nvPr/>
        </p:nvPicPr>
        <p:blipFill>
          <a:blip r:embed="rId3" cstate="print"/>
          <a:stretch>
            <a:fillRect/>
          </a:stretch>
        </p:blipFill>
        <p:spPr>
          <a:xfrm>
            <a:off x="6510867" y="165286"/>
            <a:ext cx="3412066" cy="2714005"/>
          </a:xfrm>
          <a:prstGeom prst="rect">
            <a:avLst/>
          </a:prstGeom>
        </p:spPr>
      </p:pic>
      <p:sp>
        <p:nvSpPr>
          <p:cNvPr id="8" name="Прямоугольник 7"/>
          <p:cNvSpPr/>
          <p:nvPr/>
        </p:nvSpPr>
        <p:spPr>
          <a:xfrm>
            <a:off x="5706533" y="2895599"/>
            <a:ext cx="4953000" cy="3831076"/>
          </a:xfrm>
          <a:prstGeom prst="rect">
            <a:avLst/>
          </a:prstGeom>
        </p:spPr>
        <p:txBody>
          <a:bodyPr wrap="square">
            <a:spAutoFit/>
          </a:bodyPr>
          <a:lstStyle/>
          <a:p>
            <a:r>
              <a:rPr lang="ru-RU" sz="1400" dirty="0" smtClean="0">
                <a:latin typeface="Comic Sans MS" pitchFamily="66" charset="0"/>
              </a:rPr>
              <a:t>Урон французов в сражении у </a:t>
            </a:r>
            <a:r>
              <a:rPr lang="ru-RU" sz="1400" dirty="0" err="1" smtClean="0">
                <a:latin typeface="Comic Sans MS" pitchFamily="66" charset="0"/>
              </a:rPr>
              <a:t>Салтановки</a:t>
            </a:r>
            <a:r>
              <a:rPr lang="ru-RU" sz="1400" dirty="0" smtClean="0">
                <a:latin typeface="Comic Sans MS" pitchFamily="66" charset="0"/>
              </a:rPr>
              <a:t> составил 3,5 тыс. чел. Русские потеряли 2,5 тыс. чел. На следующий день </a:t>
            </a:r>
            <a:r>
              <a:rPr lang="ru-RU" sz="1400" dirty="0" err="1" smtClean="0">
                <a:latin typeface="Comic Sans MS" pitchFamily="66" charset="0"/>
              </a:rPr>
              <a:t>Даву</a:t>
            </a:r>
            <a:r>
              <a:rPr lang="ru-RU" sz="1400" dirty="0" smtClean="0">
                <a:latin typeface="Comic Sans MS" pitchFamily="66" charset="0"/>
              </a:rPr>
              <a:t>, укрепив позиции, ожидал нового нападения. Но Багратион, видя невозможность прорыва через Могилев, переправил армию через Днепр у Нового Быхова и форсированным маршем двинулся к Смоленску. План Наполеона окружить 2-ю армию или навязать ей генеральное сражение не удался. После благополучного соединения русских армий 3 августа у Смоленска генералитет стал настойчиво требовать от формально исполняющего обязанности главнокомандующего Барклая-де-Толли генерального сражения. Воспользовавшись территориальной разбросанностью французских корпусов, Барклай-де-Толли решил разбить их поодиночке и выступил 8 августа на Рудню, где квартировала кавалерия маршала </a:t>
            </a:r>
            <a:r>
              <a:rPr lang="ru-RU" sz="1400" dirty="0" err="1" smtClean="0">
                <a:latin typeface="Comic Sans MS" pitchFamily="66" charset="0"/>
              </a:rPr>
              <a:t>Мюрата</a:t>
            </a:r>
            <a:r>
              <a:rPr lang="ru-RU" sz="1400" dirty="0" smtClean="0">
                <a:latin typeface="Comic Sans MS" pitchFamily="66" charset="0"/>
              </a:rPr>
              <a:t>. </a:t>
            </a:r>
            <a:endParaRPr lang="ru-RU" sz="1400" dirty="0">
              <a:latin typeface="Comic Sans MS" pitchFamily="66"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4744</Words>
  <Application>Microsoft Office PowerPoint</Application>
  <PresentationFormat>Произвольный</PresentationFormat>
  <Paragraphs>144</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210-летие Отечественной войны 1812 г. и Бородинской битвы.</vt:lpstr>
      <vt:lpstr>В конце 18 века во Франции произошла Великая французская революция, которая началась 14 июля 1789 г. взятием Бастилии (файл 1) </vt:lpstr>
      <vt:lpstr>которой в 1804 г. короновался императором Франции (файл 4). </vt:lpstr>
      <vt:lpstr>встретился с Наполеоном (файл 7).</vt:lpstr>
      <vt:lpstr>Слайд 5</vt:lpstr>
      <vt:lpstr>Собственно французских солдат в этой армии было менее половины, остальные представляли добрую часть Европы. В России тогда говорили о нашествии “двунадесяти (т.е. 12) языков”. В составе “Великой армии” были итальянцы, австрийцы, швейцарцы, поляки, хорваты, испанцы, португальцы и солдаты немецких королевств и княжеств (пруссаки, баварцы, гессенцы .В ночь на 24 июня 1812 г. эта разношерстная армия без объявления войны начала переправу через Неман на русский берег. В решительном сражении Наполеон надеялся “Громовым ударом” сокрушить Россию и, заняв Москву, продиктовать свои условия русскому царю. Россия вступила в Отечественную войну. Удар армии Наполеона приняли на себя войска, размещённые на западной границе: 1-я армия Барклая-де-Толли и 2-я армия Багратиона, всего 153 тысячи солдат и 758 орудий.  </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User</cp:lastModifiedBy>
  <cp:revision>38</cp:revision>
  <dcterms:created xsi:type="dcterms:W3CDTF">2021-06-25T08:41:51Z</dcterms:created>
  <dcterms:modified xsi:type="dcterms:W3CDTF">2022-10-05T07:07:08Z</dcterms:modified>
</cp:coreProperties>
</file>