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257" r:id="rId3"/>
    <p:sldId id="258" r:id="rId4"/>
    <p:sldId id="259" r:id="rId5"/>
    <p:sldId id="274" r:id="rId6"/>
    <p:sldId id="276" r:id="rId7"/>
    <p:sldId id="260" r:id="rId8"/>
    <p:sldId id="261" r:id="rId9"/>
    <p:sldId id="277" r:id="rId10"/>
    <p:sldId id="262" r:id="rId11"/>
    <p:sldId id="263" r:id="rId12"/>
    <p:sldId id="280" r:id="rId13"/>
    <p:sldId id="264" r:id="rId14"/>
    <p:sldId id="265" r:id="rId15"/>
    <p:sldId id="281" r:id="rId16"/>
    <p:sldId id="266" r:id="rId17"/>
    <p:sldId id="267" r:id="rId18"/>
    <p:sldId id="282" r:id="rId19"/>
    <p:sldId id="268" r:id="rId20"/>
    <p:sldId id="269" r:id="rId21"/>
    <p:sldId id="283" r:id="rId22"/>
    <p:sldId id="270" r:id="rId23"/>
    <p:sldId id="271" r:id="rId24"/>
    <p:sldId id="279" r:id="rId25"/>
    <p:sldId id="272" r:id="rId26"/>
    <p:sldId id="273" r:id="rId27"/>
    <p:sldId id="278" r:id="rId28"/>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83" d="100"/>
          <a:sy n="83" d="100"/>
        </p:scale>
        <p:origin x="-3204" y="-84"/>
      </p:cViewPr>
      <p:guideLst>
        <p:guide orient="horz" pos="2880"/>
        <p:guide pos="2160"/>
      </p:guideLst>
    </p:cSldViewPr>
  </p:slideViewPr>
  <p:outlineViewPr>
    <p:cViewPr>
      <p:scale>
        <a:sx n="33" d="100"/>
        <a:sy n="33" d="100"/>
      </p:scale>
      <p:origin x="0" y="114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B5970E-7ECE-4F36-A299-2B73C5353ECC}" type="datetimeFigureOut">
              <a:rPr lang="ru-RU" smtClean="0"/>
              <a:t>04.03.2021</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CA0942-6F79-445F-91AD-8593D244A757}" type="slidenum">
              <a:rPr lang="ru-RU" smtClean="0"/>
              <a:t>‹#›</a:t>
            </a:fld>
            <a:endParaRPr lang="ru-RU"/>
          </a:p>
        </p:txBody>
      </p:sp>
    </p:spTree>
    <p:extLst>
      <p:ext uri="{BB962C8B-B14F-4D97-AF65-F5344CB8AC3E}">
        <p14:creationId xmlns:p14="http://schemas.microsoft.com/office/powerpoint/2010/main" val="280275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1CA0942-6F79-445F-91AD-8593D244A757}" type="slidenum">
              <a:rPr lang="ru-RU" smtClean="0"/>
              <a:t>3</a:t>
            </a:fld>
            <a:endParaRPr lang="ru-RU"/>
          </a:p>
        </p:txBody>
      </p:sp>
    </p:spTree>
    <p:extLst>
      <p:ext uri="{BB962C8B-B14F-4D97-AF65-F5344CB8AC3E}">
        <p14:creationId xmlns:p14="http://schemas.microsoft.com/office/powerpoint/2010/main" val="1960595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6743700" y="4064"/>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6858000" cy="3352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028700" y="3759200"/>
            <a:ext cx="4800600" cy="23368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04.03.2021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16586" y="3226816"/>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3200400" y="2820416"/>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3271266" y="2946400"/>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3257550" y="2932601"/>
            <a:ext cx="342900" cy="588433"/>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8" name="Заголовок 7"/>
          <p:cNvSpPr>
            <a:spLocks noGrp="1"/>
          </p:cNvSpPr>
          <p:nvPr>
            <p:ph type="ctrTitle"/>
          </p:nvPr>
        </p:nvSpPr>
        <p:spPr>
          <a:xfrm>
            <a:off x="514350" y="508000"/>
            <a:ext cx="5829300" cy="23368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5257800" y="0"/>
            <a:ext cx="16002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6858000" cy="20726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1194816" y="4370832"/>
            <a:ext cx="832713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5129784" y="3901017"/>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5200650" y="4027001"/>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5186934" y="4013202"/>
            <a:ext cx="342900" cy="588433"/>
          </a:xfrm>
        </p:spPr>
        <p:txBody>
          <a:bodyPr/>
          <a:lstStyle/>
          <a:p>
            <a:fld id="{B19B0651-EE4F-4900-A07F-96A6BFA9D0F0}" type="slidenum">
              <a:rPr lang="ru-RU" smtClean="0"/>
              <a:t>‹#›</a:t>
            </a:fld>
            <a:endParaRPr lang="ru-RU"/>
          </a:p>
        </p:txBody>
      </p:sp>
      <p:sp>
        <p:nvSpPr>
          <p:cNvPr id="3" name="Вертикальный текст 2"/>
          <p:cNvSpPr>
            <a:spLocks noGrp="1"/>
          </p:cNvSpPr>
          <p:nvPr>
            <p:ph type="body" orient="vert" idx="1"/>
          </p:nvPr>
        </p:nvSpPr>
        <p:spPr>
          <a:xfrm>
            <a:off x="228600" y="406400"/>
            <a:ext cx="4914900" cy="776182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5543550" y="406402"/>
            <a:ext cx="1085850" cy="7802033"/>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3271266" y="1368497"/>
            <a:ext cx="342900" cy="588433"/>
          </a:xfrm>
        </p:spPr>
        <p:txBody>
          <a:bodyPr/>
          <a:lstStyle/>
          <a:p>
            <a:fld id="{B19B0651-EE4F-4900-A07F-96A6BFA9D0F0}" type="slidenum">
              <a:rPr lang="ru-RU" smtClean="0"/>
              <a:t>‹#›</a:t>
            </a:fld>
            <a:endParaRPr lang="ru-RU"/>
          </a:p>
        </p:txBody>
      </p:sp>
      <p:sp>
        <p:nvSpPr>
          <p:cNvPr id="8" name="Объект 7"/>
          <p:cNvSpPr>
            <a:spLocks noGrp="1"/>
          </p:cNvSpPr>
          <p:nvPr>
            <p:ph sz="quarter" idx="1"/>
          </p:nvPr>
        </p:nvSpPr>
        <p:spPr>
          <a:xfrm>
            <a:off x="226314" y="2036064"/>
            <a:ext cx="6377940" cy="6096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6743700" y="2540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14300" y="3048000"/>
            <a:ext cx="6624828" cy="406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16586" y="189803"/>
            <a:ext cx="6624828" cy="2852928"/>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026319" y="3657601"/>
            <a:ext cx="4860131" cy="2230967"/>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B4C71EC6-210F-42DE-9C53-41977AD35B3D}" type="datetimeFigureOut">
              <a:rPr lang="ru-RU" smtClean="0"/>
              <a:t>04.03.2021</a:t>
            </a:fld>
            <a:endParaRPr lang="ru-RU"/>
          </a:p>
        </p:txBody>
      </p:sp>
      <p:sp>
        <p:nvSpPr>
          <p:cNvPr id="8" name="Прямая соединительная линия 7"/>
          <p:cNvSpPr>
            <a:spLocks noChangeShapeType="1"/>
          </p:cNvSpPr>
          <p:nvPr/>
        </p:nvSpPr>
        <p:spPr bwMode="auto">
          <a:xfrm>
            <a:off x="114300" y="325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3200400" y="2820416"/>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3271266" y="2946400"/>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3257550" y="2932601"/>
            <a:ext cx="342900" cy="588433"/>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2" name="Заголовок 1"/>
          <p:cNvSpPr>
            <a:spLocks noGrp="1"/>
          </p:cNvSpPr>
          <p:nvPr>
            <p:ph type="title"/>
          </p:nvPr>
        </p:nvSpPr>
        <p:spPr>
          <a:xfrm>
            <a:off x="541735" y="711200"/>
            <a:ext cx="5829300" cy="2032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314" y="304800"/>
            <a:ext cx="6400800" cy="1011936"/>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4343400" y="8546592"/>
            <a:ext cx="2283714" cy="487680"/>
          </a:xfrm>
        </p:spPr>
        <p:txBody>
          <a:bodyPr/>
          <a:lstStyle/>
          <a:p>
            <a:fld id="{B4C71EC6-210F-42DE-9C53-41977AD35B3D}" type="datetimeFigureOut">
              <a:rPr lang="ru-RU" smtClean="0"/>
              <a:t>04.03.2021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8" name="Прямая соединительная линия 7"/>
          <p:cNvSpPr>
            <a:spLocks noChangeShapeType="1"/>
          </p:cNvSpPr>
          <p:nvPr/>
        </p:nvSpPr>
        <p:spPr bwMode="auto">
          <a:xfrm flipV="1">
            <a:off x="3422310" y="2100870"/>
            <a:ext cx="6691" cy="6426076"/>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226314" y="1828800"/>
            <a:ext cx="3028950" cy="6242304"/>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3600450" y="1828800"/>
            <a:ext cx="3028950" cy="6242304"/>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3429000" y="2933700"/>
            <a:ext cx="0" cy="5583936"/>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6858000" cy="1930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14300" y="1828800"/>
            <a:ext cx="6624828" cy="1219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09442" y="8522208"/>
            <a:ext cx="6624828" cy="41452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226314" y="2032000"/>
            <a:ext cx="3030141" cy="977299"/>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3593498" y="2032000"/>
            <a:ext cx="3031331" cy="97536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t>04.03.2021</a:t>
            </a:fld>
            <a:endParaRPr lang="ru-RU"/>
          </a:p>
        </p:txBody>
      </p:sp>
      <p:sp>
        <p:nvSpPr>
          <p:cNvPr id="8" name="Нижний колонтитул 7"/>
          <p:cNvSpPr>
            <a:spLocks noGrp="1"/>
          </p:cNvSpPr>
          <p:nvPr>
            <p:ph type="ftr" sz="quarter" idx="11"/>
          </p:nvPr>
        </p:nvSpPr>
        <p:spPr>
          <a:xfrm>
            <a:off x="228600" y="8546592"/>
            <a:ext cx="2686050" cy="487680"/>
          </a:xfrm>
        </p:spPr>
        <p:txBody>
          <a:bodyPr/>
          <a:lstStyle/>
          <a:p>
            <a:endParaRPr lang="ru-RU"/>
          </a:p>
        </p:txBody>
      </p:sp>
      <p:sp>
        <p:nvSpPr>
          <p:cNvPr id="15" name="Прямая соединительная линия 14"/>
          <p:cNvSpPr>
            <a:spLocks noChangeShapeType="1"/>
          </p:cNvSpPr>
          <p:nvPr/>
        </p:nvSpPr>
        <p:spPr bwMode="auto">
          <a:xfrm>
            <a:off x="114300" y="170688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226314" y="3295178"/>
            <a:ext cx="3031236" cy="5091205"/>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3600450" y="3295177"/>
            <a:ext cx="3028950" cy="5096256"/>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3200400" y="1274715"/>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3271266" y="1400699"/>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3257550" y="1389889"/>
            <a:ext cx="342900" cy="588433"/>
          </a:xfrm>
        </p:spPr>
        <p:txBody>
          <a:bodyPr/>
          <a:lstStyle>
            <a:lvl1pPr algn="ctr">
              <a:defRPr/>
            </a:lvl1pPr>
          </a:lstStyle>
          <a:p>
            <a:fld id="{B19B0651-EE4F-4900-A07F-96A6BFA9D0F0}" type="slidenum">
              <a:rPr lang="ru-RU" smtClean="0"/>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04.03.2021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3257550" y="1381361"/>
            <a:ext cx="342900" cy="588433"/>
          </a:xfrm>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6858000" cy="20726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14300" y="211328"/>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B4C71EC6-210F-42DE-9C53-41977AD35B3D}" type="datetimeFigureOut">
              <a:rPr lang="ru-RU" smtClean="0"/>
              <a:t>04.03.2021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3200400" y="8432800"/>
            <a:ext cx="457200" cy="588432"/>
          </a:xfrm>
        </p:spPr>
        <p:txBody>
          <a:bodyPr/>
          <a:lstStyle>
            <a:lvl1pPr>
              <a:defRPr>
                <a:solidFill>
                  <a:srgbClr val="FFFFFF"/>
                </a:solidFill>
              </a:defRPr>
            </a:lvl1p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14300" y="203200"/>
            <a:ext cx="6624828" cy="4064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6858000" cy="1584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14300" y="812800"/>
            <a:ext cx="2057400" cy="7823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85750" y="1219200"/>
            <a:ext cx="1771650" cy="13208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285750" y="2641601"/>
            <a:ext cx="1771650" cy="5526617"/>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14300" y="71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2343150" y="914400"/>
            <a:ext cx="4229100" cy="7213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971550" y="304800"/>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042416" y="430784"/>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028700" y="416985"/>
            <a:ext cx="342900" cy="588433"/>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21" name="Прямоугольник 20"/>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04.03.2021</a:t>
            </a:fld>
            <a:endParaRPr lang="ru-RU"/>
          </a:p>
        </p:txBody>
      </p:sp>
      <p:sp>
        <p:nvSpPr>
          <p:cNvPr id="6" name="Нижний колонтитул 5"/>
          <p:cNvSpPr>
            <a:spLocks noGrp="1"/>
          </p:cNvSpPr>
          <p:nvPr>
            <p:ph type="ftr" sz="quarter" idx="11"/>
          </p:nvPr>
        </p:nvSpPr>
        <p:spPr>
          <a:xfrm>
            <a:off x="226314" y="8547797"/>
            <a:ext cx="2537460" cy="48768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14300" y="71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14300" y="203200"/>
            <a:ext cx="6624828" cy="4023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14300" y="812800"/>
            <a:ext cx="2057400" cy="7823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971550" y="304800"/>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042416" y="430784"/>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028700" y="416985"/>
            <a:ext cx="342900" cy="588433"/>
          </a:xfrm>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2250281" y="6705600"/>
            <a:ext cx="4400550" cy="16256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2250281" y="812800"/>
            <a:ext cx="4400550" cy="56896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285750" y="1320800"/>
            <a:ext cx="1828800" cy="70104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4341114" y="8539979"/>
            <a:ext cx="2283714" cy="487680"/>
          </a:xfrm>
        </p:spPr>
        <p:txBody>
          <a:bodyPr/>
          <a:lstStyle/>
          <a:p>
            <a:fld id="{B4C71EC6-210F-42DE-9C53-41977AD35B3D}" type="datetimeFigureOut">
              <a:rPr lang="ru-RU" smtClean="0"/>
              <a:t>04.03.2021</a:t>
            </a:fld>
            <a:endParaRPr lang="ru-RU"/>
          </a:p>
        </p:txBody>
      </p:sp>
      <p:sp>
        <p:nvSpPr>
          <p:cNvPr id="6" name="Нижний колонтитул 5"/>
          <p:cNvSpPr>
            <a:spLocks noGrp="1"/>
          </p:cNvSpPr>
          <p:nvPr>
            <p:ph type="ftr" sz="quarter" idx="11"/>
          </p:nvPr>
        </p:nvSpPr>
        <p:spPr>
          <a:xfrm>
            <a:off x="226314" y="8547797"/>
            <a:ext cx="2688336" cy="487680"/>
          </a:xfrm>
        </p:spPr>
        <p:txBody>
          <a:bodyPr/>
          <a:lstStyle/>
          <a:p>
            <a:endParaRPr lang="ru-RU"/>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1"/>
            <a:ext cx="6858000" cy="18578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4343400" y="8539979"/>
            <a:ext cx="2283714" cy="487680"/>
          </a:xfrm>
          <a:prstGeom prst="rect">
            <a:avLst/>
          </a:prstGeom>
        </p:spPr>
        <p:txBody>
          <a:bodyPr vert="horz"/>
          <a:lstStyle>
            <a:lvl1pPr algn="r" eaLnBrk="1" latinLnBrk="0" hangingPunct="1">
              <a:defRPr kumimoji="0" sz="1400">
                <a:solidFill>
                  <a:srgbClr val="FFFFFF"/>
                </a:solidFill>
              </a:defRPr>
            </a:lvl1pPr>
          </a:lstStyle>
          <a:p>
            <a:fld id="{B4C71EC6-210F-42DE-9C53-41977AD35B3D}" type="datetimeFigureOut">
              <a:rPr lang="ru-RU" smtClean="0"/>
              <a:t>04.03.2021</a:t>
            </a:fld>
            <a:endParaRPr lang="ru-RU"/>
          </a:p>
        </p:txBody>
      </p:sp>
      <p:sp>
        <p:nvSpPr>
          <p:cNvPr id="3" name="Нижний колонтитул 2"/>
          <p:cNvSpPr>
            <a:spLocks noGrp="1"/>
          </p:cNvSpPr>
          <p:nvPr>
            <p:ph type="ftr" sz="quarter" idx="3"/>
          </p:nvPr>
        </p:nvSpPr>
        <p:spPr>
          <a:xfrm>
            <a:off x="228600" y="8547797"/>
            <a:ext cx="2686050" cy="48768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14300" y="1702324"/>
            <a:ext cx="6624828"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3200400" y="1274715"/>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3271266" y="1400699"/>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3257550" y="1386900"/>
            <a:ext cx="342900" cy="588433"/>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B0651-EE4F-4900-A07F-96A6BFA9D0F0}" type="slidenum">
              <a:rPr lang="ru-RU" smtClean="0"/>
              <a:t>‹#›</a:t>
            </a:fld>
            <a:endParaRPr lang="ru-RU"/>
          </a:p>
        </p:txBody>
      </p:sp>
      <p:sp>
        <p:nvSpPr>
          <p:cNvPr id="22" name="Заголовок 21"/>
          <p:cNvSpPr>
            <a:spLocks noGrp="1"/>
          </p:cNvSpPr>
          <p:nvPr>
            <p:ph type="title"/>
          </p:nvPr>
        </p:nvSpPr>
        <p:spPr>
          <a:xfrm>
            <a:off x="226314" y="304800"/>
            <a:ext cx="6400800" cy="1011936"/>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226314" y="2032000"/>
            <a:ext cx="6400800" cy="6132576"/>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relga.ru/Environ/WebObjects/tgu-www.woa/wa/Main?textid=5909&amp;level1=main&amp;level2=articles" TargetMode="External"/><Relationship Id="rId2" Type="http://schemas.openxmlformats.org/officeDocument/2006/relationships/hyperlink" Target="https://web.archive.org/web/20080223144010/http:/www.ihst.ru/projects/sohist/papers/mal95f.htm" TargetMode="Externa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5" Type="http://schemas.openxmlformats.org/officeDocument/2006/relationships/hyperlink" Target="https://bigenc.ru/biology/text/5226772" TargetMode="Externa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rvio.histrf.ru/soobshestvo/post-14413" TargetMode="External"/><Relationship Id="rId2" Type="http://schemas.openxmlformats.org/officeDocument/2006/relationships/hyperlink" Target="https://news.myseldon.com/ru/news/index/222021952" TargetMode="Externa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u.wikipedia.org/wiki/%D0%9A%D0%B0%D0%B2%D0%B5%D1%80%D0%B8%D0%BD,_%D0%92%D0%B5%D0%BD%D0%B8%D0%B0%D0%BC%D0%B8%D0%BD_%D0%90%D0%BB%D0%B5%D0%BA%D1%81%D0%B0%D0%BD%D0%B4%D1%80%D0%BE%D0%B2%D0%B8%D1%87"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ru.wikipedia.org/wiki/%D0%9C%D0%B8%D0%BA%D1%80%D0%BE%D0%B1%D0%B8%D0%BE%D0%BB%D0%BE%D0%B3%D0%B8%D1%8F" TargetMode="External"/><Relationship Id="rId4" Type="http://schemas.openxmlformats.org/officeDocument/2006/relationships/hyperlink" Target="https://ru.wikipedia.org/wiki/%D0%9E%D1%82%D0%BA%D1%80%D1%8B%D1%82%D0%B0%D1%8F_%D0%BA%D0%BD%D0%B8%D0%B3%D0%B0_(%D1%80%D0%BE%D0%BC%D0%B0%D0%B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20502" y="7164288"/>
            <a:ext cx="5829300" cy="1224136"/>
          </a:xfrm>
        </p:spPr>
        <p:txBody>
          <a:bodyPr/>
          <a:lstStyle/>
          <a:p>
            <a:pPr algn="r"/>
            <a:r>
              <a:rPr lang="ru-RU" dirty="0" smtClean="0"/>
              <a:t>МАУК «Чишминская районная межпоселенческая библиотека»</a:t>
            </a:r>
          </a:p>
          <a:p>
            <a:pPr algn="r"/>
            <a:r>
              <a:rPr lang="ru-RU" dirty="0" smtClean="0"/>
              <a:t>Информационно-библиографический отдел</a:t>
            </a:r>
            <a:endParaRPr lang="ru-RU" dirty="0"/>
          </a:p>
        </p:txBody>
      </p:sp>
      <p:sp>
        <p:nvSpPr>
          <p:cNvPr id="2" name="Заголовок 1"/>
          <p:cNvSpPr>
            <a:spLocks noGrp="1"/>
          </p:cNvSpPr>
          <p:nvPr>
            <p:ph type="title"/>
          </p:nvPr>
        </p:nvSpPr>
        <p:spPr>
          <a:xfrm>
            <a:off x="250776" y="899592"/>
            <a:ext cx="6480720" cy="1816100"/>
          </a:xfrm>
        </p:spPr>
        <p:txBody>
          <a:bodyPr>
            <a:normAutofit fontScale="90000"/>
          </a:bodyPr>
          <a:lstStyle/>
          <a:p>
            <a:r>
              <a:rPr lang="ru-RU" dirty="0"/>
              <a:t>Российские </a:t>
            </a:r>
            <a:r>
              <a:rPr lang="ru-RU" dirty="0" smtClean="0"/>
              <a:t/>
            </a:r>
            <a:br>
              <a:rPr lang="ru-RU" dirty="0" smtClean="0"/>
            </a:br>
            <a:r>
              <a:rPr lang="ru-RU" dirty="0" smtClean="0"/>
              <a:t>женщины </a:t>
            </a:r>
            <a:r>
              <a:rPr lang="ru-RU" dirty="0"/>
              <a:t>– ученые. </a:t>
            </a:r>
            <a:r>
              <a:rPr lang="ru-RU" dirty="0" smtClean="0"/>
              <a:t/>
            </a:r>
            <a:br>
              <a:rPr lang="ru-RU" dirty="0" smtClean="0"/>
            </a:br>
            <a:r>
              <a:rPr lang="ru-RU" sz="3100" dirty="0"/>
              <a:t>Страницы </a:t>
            </a:r>
            <a:r>
              <a:rPr lang="ru-RU" sz="3100" dirty="0" smtClean="0"/>
              <a:t>истории.</a:t>
            </a:r>
            <a:r>
              <a:rPr lang="ru-RU" sz="4400" dirty="0"/>
              <a:t/>
            </a:r>
            <a:br>
              <a:rPr lang="ru-RU" sz="4400" dirty="0"/>
            </a:br>
            <a:endParaRPr lang="ru-RU" dirty="0"/>
          </a:p>
        </p:txBody>
      </p:sp>
      <p:pic>
        <p:nvPicPr>
          <p:cNvPr id="8194" name="Picture 2" descr="C:\Users\User\Desktop\2021 г\эмблема года науки.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80" y="3923928"/>
            <a:ext cx="5879826" cy="2664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05682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3. ЛИНА ШТЕРН, </a:t>
            </a:r>
            <a:r>
              <a:rPr lang="ru-RU" b="1" dirty="0" smtClean="0"/>
              <a:t/>
            </a:r>
            <a:br>
              <a:rPr lang="ru-RU" b="1" dirty="0" smtClean="0"/>
            </a:br>
            <a:r>
              <a:rPr lang="ru-RU" sz="2700" dirty="0" smtClean="0"/>
              <a:t>ПЕРВАЯ </a:t>
            </a:r>
            <a:r>
              <a:rPr lang="ru-RU" sz="2700" dirty="0"/>
              <a:t>ЖЕНЩИНА - АКАДЕМИК СССР</a:t>
            </a:r>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498034" y="2036763"/>
            <a:ext cx="5834944"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70011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solidFill>
                  <a:srgbClr val="FF6600"/>
                </a:solidFill>
              </a:rPr>
              <a:t>Лина Штерн — первая женщина-профессор Женевского университета</a:t>
            </a:r>
            <a:endParaRPr lang="ru-RU" sz="2800" dirty="0">
              <a:solidFill>
                <a:srgbClr val="FF6600"/>
              </a:solidFill>
            </a:endParaRPr>
          </a:p>
        </p:txBody>
      </p:sp>
      <p:sp>
        <p:nvSpPr>
          <p:cNvPr id="3" name="Объект 2"/>
          <p:cNvSpPr>
            <a:spLocks noGrp="1"/>
          </p:cNvSpPr>
          <p:nvPr>
            <p:ph sz="quarter" idx="1"/>
          </p:nvPr>
        </p:nvSpPr>
        <p:spPr>
          <a:xfrm>
            <a:off x="44624" y="2036064"/>
            <a:ext cx="6696744" cy="6096000"/>
          </a:xfrm>
        </p:spPr>
        <p:txBody>
          <a:bodyPr>
            <a:normAutofit fontScale="47500" lnSpcReduction="20000"/>
          </a:bodyPr>
          <a:lstStyle/>
          <a:p>
            <a:pPr algn="just"/>
            <a:r>
              <a:rPr lang="ru-RU" sz="2900" dirty="0"/>
              <a:t>Лина Соломоновна Штерн (1878-1968) родилась в многодетной семье в Курляндской губернии (ныне – Латвия) Российской империи. Она стала первой женщиной – профессором Женевского университета, где она училась, и впоследствии стала первой женщиной-академиком СССР, куда она вернулась в 1925 году, получив приглашение возглавить кафедру физиологии при Втором МГУ (с 1930 г.- 2-й Московский медицинский институт).</a:t>
            </a:r>
          </a:p>
          <a:p>
            <a:pPr algn="just"/>
            <a:r>
              <a:rPr lang="ru-RU" sz="2900" dirty="0"/>
              <a:t>Энергичная и работоспособная, Лина Соломоновна, с 1925 года по январь 1949 года была заведующей кафедрой физиологии </a:t>
            </a:r>
            <a:r>
              <a:rPr lang="ru-RU" sz="2900" dirty="0" err="1"/>
              <a:t>Наркомпроса</a:t>
            </a:r>
            <a:r>
              <a:rPr lang="ru-RU" sz="2900" dirty="0"/>
              <a:t> РСФСР (впоследствии – Академии Наук СССР). В 1932 году Штерн была избрана членом Германской академии естественных наук, а с 1939 года стала академиком Академии Наук СССР. Основным направлением её исследований было изучение физических и химических основ физиологических процессов в организме человека и животных. Именно она впервые ввела термин – «гематоэнцефалический барьер» - механизм, избирательно регулирующий обмен веществ между кровью и ЦНС и осуществляющий защитную функцию организма.</a:t>
            </a:r>
          </a:p>
          <a:p>
            <a:pPr algn="just"/>
            <a:r>
              <a:rPr lang="ru-RU" sz="2900" dirty="0"/>
              <a:t>Под её руководством был разработан электроимпульсный метод превращения фибрилляции желудочков сердца и создана первая установка для электротерапии сердца. Благодаря ей разработана методика лечения травматического шока, которая широко использовалась в военных госпиталях во время Второй Мировой войны. А в 1947 году Штерн предложила эффективный метод лечения туберкулезного менингита путем введения в спинномозговую жидкость стрептомицина.</a:t>
            </a:r>
          </a:p>
          <a:p>
            <a:pPr algn="just"/>
            <a:r>
              <a:rPr lang="ru-RU" sz="2900" dirty="0"/>
              <a:t>Однажды наука спасла жизнь Штерн: в 1949 году её арестовали по делу Еврейского антифашистского комитета. Она единственная избежала расстрела, сказав на суде, что не хочет умирать, так как ещё не всё сделала для науки. Тем не менее следующие несколько лет до 1953 года Штерн провела в ссылке в Казахстане, а затем вернулась в Москву, где возглавила отдел физиологии Института теории и экспериментальной биофизики РАН.</a:t>
            </a:r>
          </a:p>
          <a:p>
            <a:endParaRPr lang="ru-RU" dirty="0"/>
          </a:p>
        </p:txBody>
      </p:sp>
    </p:spTree>
    <p:extLst>
      <p:ext uri="{BB962C8B-B14F-4D97-AF65-F5344CB8AC3E}">
        <p14:creationId xmlns:p14="http://schemas.microsoft.com/office/powerpoint/2010/main" val="52038983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1219200"/>
            <a:ext cx="1771650" cy="544488"/>
          </a:xfrm>
        </p:spPr>
        <p:txBody>
          <a:bodyPr/>
          <a:lstStyle/>
          <a:p>
            <a:r>
              <a:rPr lang="ru-RU" sz="1400" dirty="0" smtClean="0"/>
              <a:t>Библиография</a:t>
            </a:r>
            <a:endParaRPr lang="ru-RU" sz="1400" dirty="0"/>
          </a:p>
        </p:txBody>
      </p:sp>
      <p:sp>
        <p:nvSpPr>
          <p:cNvPr id="4" name="Объект 3"/>
          <p:cNvSpPr>
            <a:spLocks noGrp="1"/>
          </p:cNvSpPr>
          <p:nvPr>
            <p:ph sz="quarter" idx="1"/>
          </p:nvPr>
        </p:nvSpPr>
        <p:spPr>
          <a:xfrm>
            <a:off x="2348880" y="2267744"/>
            <a:ext cx="4229100" cy="4800324"/>
          </a:xfrm>
        </p:spPr>
        <p:txBody>
          <a:bodyPr>
            <a:normAutofit fontScale="92500" lnSpcReduction="10000"/>
          </a:bodyPr>
          <a:lstStyle/>
          <a:p>
            <a:r>
              <a:rPr lang="ru-RU" sz="1800" dirty="0"/>
              <a:t>В. Б. </a:t>
            </a:r>
            <a:r>
              <a:rPr lang="ru-RU" sz="1800" dirty="0" err="1"/>
              <a:t>Mалкин</a:t>
            </a:r>
            <a:r>
              <a:rPr lang="ru-RU" sz="1800" dirty="0"/>
              <a:t>. Трудные годы Лины Штерн // Трагические судьбы: репрессированные ученые Академии наук СССР, М.: Наука, 1995, с. 156—181.</a:t>
            </a:r>
            <a:endParaRPr lang="ru-RU" sz="1800" dirty="0" smtClean="0"/>
          </a:p>
          <a:p>
            <a:r>
              <a:rPr lang="en-US" sz="1800" dirty="0">
                <a:hlinkClick r:id="rId2"/>
              </a:rPr>
              <a:t>https://web.archive.org/web/20080223144010/http://</a:t>
            </a:r>
            <a:r>
              <a:rPr lang="en-US" sz="1800" dirty="0" smtClean="0">
                <a:hlinkClick r:id="rId2"/>
              </a:rPr>
              <a:t>www.ihst.ru/projects/sohist/papers/mal95f.htm</a:t>
            </a:r>
            <a:endParaRPr lang="ru-RU" sz="1800" dirty="0" smtClean="0"/>
          </a:p>
          <a:p>
            <a:endParaRPr lang="ru-RU" sz="1800" dirty="0"/>
          </a:p>
          <a:p>
            <a:endParaRPr lang="ru-RU" sz="1800" dirty="0"/>
          </a:p>
          <a:p>
            <a:r>
              <a:rPr lang="ru-RU" sz="1800" dirty="0" smtClean="0"/>
              <a:t>Башкиров Ю. Тетя </a:t>
            </a:r>
            <a:r>
              <a:rPr lang="ru-RU" sz="1800" dirty="0"/>
              <a:t>Лина. Очерк о жизни и судьбе академика Лины </a:t>
            </a:r>
            <a:r>
              <a:rPr lang="ru-RU" sz="1800" dirty="0" smtClean="0"/>
              <a:t>Штерн /Ю. Башкиров //Наука и техника. – 2019. - №</a:t>
            </a:r>
            <a:r>
              <a:rPr lang="ru-RU" sz="1800" dirty="0"/>
              <a:t>8 </a:t>
            </a:r>
            <a:endParaRPr lang="ru-RU" sz="1800" dirty="0" smtClean="0"/>
          </a:p>
          <a:p>
            <a:r>
              <a:rPr lang="en-US" sz="1800" dirty="0">
                <a:hlinkClick r:id="rId3"/>
              </a:rPr>
              <a:t>http://</a:t>
            </a:r>
            <a:r>
              <a:rPr lang="en-US" sz="1800" dirty="0" smtClean="0">
                <a:hlinkClick r:id="rId3"/>
              </a:rPr>
              <a:t>www.relga.ru/Environ/WebObjects/tgu-www.woa/wa/Main?textid=5909&amp;level1=main&amp;level2=articles</a:t>
            </a:r>
            <a:endParaRPr lang="ru-RU" sz="1800" dirty="0" smtClean="0"/>
          </a:p>
          <a:p>
            <a:endParaRPr lang="ru-RU" sz="1800" dirty="0" smtClean="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656" y="2051720"/>
            <a:ext cx="16192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121578" y="4283968"/>
            <a:ext cx="2041406" cy="1231106"/>
          </a:xfrm>
          <a:prstGeom prst="rect">
            <a:avLst/>
          </a:prstGeom>
        </p:spPr>
        <p:txBody>
          <a:bodyPr wrap="square">
            <a:spAutoFit/>
          </a:bodyPr>
          <a:lstStyle/>
          <a:p>
            <a:pPr algn="ctr"/>
            <a:r>
              <a:rPr lang="ru-RU" sz="1400" dirty="0"/>
              <a:t>1897. В Баку, за год до переезда в Женеву и поступления в Женевский университет</a:t>
            </a:r>
            <a:r>
              <a:rPr lang="ru-RU" dirty="0"/>
              <a:t>.</a:t>
            </a:r>
            <a:endParaRPr lang="ru-RU"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489" y="5515074"/>
            <a:ext cx="160972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149109" y="8177787"/>
            <a:ext cx="1944216" cy="307777"/>
          </a:xfrm>
          <a:prstGeom prst="rect">
            <a:avLst/>
          </a:prstGeom>
        </p:spPr>
        <p:txBody>
          <a:bodyPr wrap="square">
            <a:spAutoFit/>
          </a:bodyPr>
          <a:lstStyle/>
          <a:p>
            <a:r>
              <a:rPr lang="ru-RU" sz="1400" dirty="0"/>
              <a:t>1945 г. </a:t>
            </a:r>
            <a:r>
              <a:rPr lang="ru-RU" sz="1400" dirty="0" smtClean="0"/>
              <a:t>Москва </a:t>
            </a:r>
            <a:endParaRPr lang="ru-RU" sz="1400" dirty="0"/>
          </a:p>
        </p:txBody>
      </p:sp>
    </p:spTree>
    <p:extLst>
      <p:ext uri="{BB962C8B-B14F-4D97-AF65-F5344CB8AC3E}">
        <p14:creationId xmlns:p14="http://schemas.microsoft.com/office/powerpoint/2010/main" val="404700258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4. ОЛЬГА ЛАДЫЖЕНСКАЯ, МАТЕМАТИК</a:t>
            </a:r>
          </a:p>
        </p:txBody>
      </p:sp>
      <p:pic>
        <p:nvPicPr>
          <p:cNvPr id="6146" name="Picture 2" descr="O.Ladyzhenska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792" y="1907704"/>
            <a:ext cx="4392488" cy="670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12894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600" b="1" i="1" dirty="0"/>
              <a:t>Мы любим все — и жар холодных </a:t>
            </a:r>
            <a:r>
              <a:rPr lang="ru-RU" sz="1600" b="1" i="1" dirty="0" smtClean="0"/>
              <a:t>чисел</a:t>
            </a:r>
            <a:r>
              <a:rPr lang="ru-RU" sz="1600" b="1" i="1" dirty="0"/>
              <a:t>,</a:t>
            </a:r>
            <a:br>
              <a:rPr lang="ru-RU" sz="1600" b="1" i="1" dirty="0"/>
            </a:br>
            <a:r>
              <a:rPr lang="ru-RU" sz="1600" b="1" i="1" dirty="0"/>
              <a:t>И дар божественных видений,</a:t>
            </a:r>
            <a:br>
              <a:rPr lang="ru-RU" sz="1600" b="1" i="1" dirty="0"/>
            </a:br>
            <a:r>
              <a:rPr lang="ru-RU" sz="1600" b="1" i="1" dirty="0"/>
              <a:t>Нам внятно все—и острый галльский смысл,</a:t>
            </a:r>
            <a:br>
              <a:rPr lang="ru-RU" sz="1600" b="1" i="1" dirty="0"/>
            </a:br>
            <a:r>
              <a:rPr lang="ru-RU" sz="1600" b="1" i="1" dirty="0"/>
              <a:t>И сумрачный германский гений</a:t>
            </a:r>
            <a:r>
              <a:rPr lang="ru-RU" sz="1600" b="1" i="1" dirty="0" smtClean="0"/>
              <a:t>.  Александр Блок</a:t>
            </a:r>
            <a:endParaRPr lang="ru-RU" sz="1600" b="1" i="1" dirty="0"/>
          </a:p>
        </p:txBody>
      </p:sp>
      <p:sp>
        <p:nvSpPr>
          <p:cNvPr id="3" name="Объект 2"/>
          <p:cNvSpPr>
            <a:spLocks noGrp="1"/>
          </p:cNvSpPr>
          <p:nvPr>
            <p:ph sz="quarter" idx="1"/>
          </p:nvPr>
        </p:nvSpPr>
        <p:spPr/>
        <p:txBody>
          <a:bodyPr>
            <a:normAutofit fontScale="25000" lnSpcReduction="20000"/>
          </a:bodyPr>
          <a:lstStyle/>
          <a:p>
            <a:pPr algn="just"/>
            <a:r>
              <a:rPr lang="ru-RU" sz="6400" dirty="0"/>
              <a:t>Выдающийся математик ХХ века. – Ольга Александровна </a:t>
            </a:r>
            <a:r>
              <a:rPr lang="ru-RU" sz="6400" dirty="0" err="1"/>
              <a:t>Ладыженская</a:t>
            </a:r>
            <a:r>
              <a:rPr lang="ru-RU" sz="6400" dirty="0"/>
              <a:t> (1922- 2004) – родилась в небольшом городе Кологриве Костромской области. Её отец – Александр Иванович – школьный учитель математики и бывший офицер царской армии – рано привил дочери любовь к своему предмету (уже в десять лет она легко справлялась с задачами из высшей математики), но её дорога к науке оказалась нелегка. В 1937 году отец был репрессирован и вскоре расстрелян, а клеймо «дочери врага народа» долгое время мешало Ольге поступить на математико-механический факультет Ленинградского университета (ЛГУ).</a:t>
            </a:r>
          </a:p>
          <a:p>
            <a:pPr algn="just"/>
            <a:r>
              <a:rPr lang="ru-RU" sz="6400" dirty="0"/>
              <a:t>Только в 1943 году она смогла поступить на механический факультет МГУ, а в 1947 году – в аспирантуру ЛГУ, где впоследствии получила звание доктора физико-математических наук и стала профессором кафедры высшей математики и математической физики физического факультета ЛГУ. Известная своей строгостью, пытливостью ума и прямолинейностью, </a:t>
            </a:r>
            <a:r>
              <a:rPr lang="ru-RU" sz="6400" dirty="0" err="1"/>
              <a:t>Ладыженская</a:t>
            </a:r>
            <a:r>
              <a:rPr lang="ru-RU" sz="6400" dirty="0"/>
              <a:t> стала автором более 200 работ, охватывающих целый спектр задач и проблем теории дифференциальных уравнений. Её исследования в области теории гидродинамики помогают в разработках, связанных с движением судов, торпед, крови в сосудах и жидкости в насосах. </a:t>
            </a:r>
          </a:p>
          <a:p>
            <a:pPr algn="just"/>
            <a:r>
              <a:rPr lang="ru-RU" sz="6400" dirty="0"/>
              <a:t>Как и её отец, Ольга была разносторонним человеком и любила не только науку, но и живопись, поэзию и музыку. Среди её друзей были многие деятели культуры: она дружила с Анной Ахматовой и входила в группу избранных, кому поэтесса доверяла свои стихи в годы репрессий. Ольга также одна из 257 «Свидетелей архипелага», чьи рассказы, письма, мемуары и поправки были использованы Александром Солженицыным при создании его книги «Архипелаг ГУЛАГ».</a:t>
            </a:r>
          </a:p>
          <a:p>
            <a:endParaRPr lang="ru-RU" dirty="0"/>
          </a:p>
        </p:txBody>
      </p:sp>
    </p:spTree>
    <p:extLst>
      <p:ext uri="{BB962C8B-B14F-4D97-AF65-F5344CB8AC3E}">
        <p14:creationId xmlns:p14="http://schemas.microsoft.com/office/powerpoint/2010/main" val="232824016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632" y="1403648"/>
            <a:ext cx="2016224" cy="1048544"/>
          </a:xfrm>
        </p:spPr>
        <p:txBody>
          <a:bodyPr/>
          <a:lstStyle/>
          <a:p>
            <a:r>
              <a:rPr lang="ru-RU" sz="1600" dirty="0"/>
              <a:t>В творчестве </a:t>
            </a:r>
            <a:r>
              <a:rPr lang="ru-RU" sz="1600" dirty="0" smtClean="0"/>
              <a:t/>
            </a:r>
            <a:br>
              <a:rPr lang="ru-RU" sz="1600" dirty="0" smtClean="0"/>
            </a:br>
            <a:r>
              <a:rPr lang="ru-RU" sz="1600" dirty="0" smtClean="0"/>
              <a:t>Александра</a:t>
            </a:r>
            <a:br>
              <a:rPr lang="ru-RU" sz="1600" dirty="0" smtClean="0"/>
            </a:br>
            <a:r>
              <a:rPr lang="ru-RU" sz="1600" dirty="0" smtClean="0"/>
              <a:t>Исаевича</a:t>
            </a:r>
            <a:br>
              <a:rPr lang="ru-RU" sz="1600" dirty="0" smtClean="0"/>
            </a:br>
            <a:r>
              <a:rPr lang="ru-RU" sz="1600" dirty="0" smtClean="0"/>
              <a:t>Солженицына</a:t>
            </a:r>
            <a:r>
              <a:rPr lang="ru-RU" sz="1600" dirty="0"/>
              <a:t/>
            </a:r>
            <a:br>
              <a:rPr lang="ru-RU" sz="1600" dirty="0"/>
            </a:br>
            <a:endParaRPr lang="ru-RU" sz="1600" dirty="0"/>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quarter" idx="1"/>
          </p:nvPr>
        </p:nvSpPr>
        <p:spPr>
          <a:xfrm>
            <a:off x="2343150" y="914400"/>
            <a:ext cx="4229100" cy="7402016"/>
          </a:xfrm>
        </p:spPr>
        <p:txBody>
          <a:bodyPr>
            <a:noAutofit/>
          </a:bodyPr>
          <a:lstStyle/>
          <a:p>
            <a:pPr algn="just"/>
            <a:r>
              <a:rPr lang="ru-RU" sz="1800" dirty="0" smtClean="0"/>
              <a:t>В </a:t>
            </a:r>
            <a:r>
              <a:rPr lang="ru-RU" sz="1800" dirty="0"/>
              <a:t>«Архипелаге Гулаг» Александр Солженицын включил Ольгу Александровну </a:t>
            </a:r>
            <a:r>
              <a:rPr lang="ru-RU" sz="1800" dirty="0" err="1"/>
              <a:t>Ладыженскую</a:t>
            </a:r>
            <a:r>
              <a:rPr lang="ru-RU" sz="1800" dirty="0"/>
              <a:t> в список 257 свидетелей, «чьи рассказы, письма, мемуары и поправки использованы при создании этой </a:t>
            </a:r>
            <a:r>
              <a:rPr lang="ru-RU" sz="1800" dirty="0" smtClean="0"/>
              <a:t>книги». </a:t>
            </a:r>
            <a:r>
              <a:rPr lang="ru-RU" sz="1800" dirty="0"/>
              <a:t>Возможно, с её слов описана судьба её отца, </a:t>
            </a:r>
            <a:r>
              <a:rPr lang="ru-RU" sz="1800" dirty="0" err="1"/>
              <a:t>кологривского</a:t>
            </a:r>
            <a:r>
              <a:rPr lang="ru-RU" sz="1800" dirty="0"/>
              <a:t> учителя А. И. </a:t>
            </a:r>
            <a:r>
              <a:rPr lang="ru-RU" sz="1800" dirty="0" err="1"/>
              <a:t>Ладыженского</a:t>
            </a:r>
            <a:r>
              <a:rPr lang="ru-RU" sz="1800" dirty="0"/>
              <a:t>, которого предупредил неизвестный: «Александр Иванович, уезжай, ты в списках», но он не поверил, остался и был арестован через несколько </a:t>
            </a:r>
            <a:r>
              <a:rPr lang="ru-RU" sz="1800" dirty="0" smtClean="0"/>
              <a:t>дней, </a:t>
            </a:r>
            <a:r>
              <a:rPr lang="ru-RU" sz="1800" dirty="0"/>
              <a:t>и судьба её дяди, главного инженера военных ижевских заводов Николая Ивановича </a:t>
            </a:r>
            <a:r>
              <a:rPr lang="ru-RU" sz="1800" dirty="0" err="1"/>
              <a:t>Ладыженского</a:t>
            </a:r>
            <a:r>
              <a:rPr lang="ru-RU" sz="1800" dirty="0"/>
              <a:t>, которого сначала арестовали за то, что считал суммы, отпущенные заводу, недостаточными, потом выпустили под домашний арест, потому что некому было работать, а потом арестовали «за неправильное использование сумм», которых так и не </a:t>
            </a:r>
            <a:r>
              <a:rPr lang="ru-RU" sz="1800" dirty="0" smtClean="0"/>
              <a:t>хватило.</a:t>
            </a:r>
            <a:endParaRPr lang="ru-RU" sz="1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40" y="2441054"/>
            <a:ext cx="190500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clrChange>
              <a:clrFrom>
                <a:srgbClr val="FCFEFF"/>
              </a:clrFrom>
              <a:clrTo>
                <a:srgbClr val="FCFEFF">
                  <a:alpha val="0"/>
                </a:srgbClr>
              </a:clrTo>
            </a:clrChange>
            <a:extLst>
              <a:ext uri="{28A0092B-C50C-407E-A947-70E740481C1C}">
                <a14:useLocalDpi xmlns:a14="http://schemas.microsoft.com/office/drawing/2010/main" val="0"/>
              </a:ext>
            </a:extLst>
          </a:blip>
          <a:srcRect/>
          <a:stretch>
            <a:fillRect/>
          </a:stretch>
        </p:blipFill>
        <p:spPr bwMode="auto">
          <a:xfrm>
            <a:off x="-11734" y="5724128"/>
            <a:ext cx="2183429" cy="2685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98166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323528"/>
            <a:ext cx="6110436" cy="1408152"/>
          </a:xfrm>
        </p:spPr>
        <p:txBody>
          <a:bodyPr>
            <a:normAutofit/>
          </a:bodyPr>
          <a:lstStyle/>
          <a:p>
            <a:r>
              <a:rPr lang="ru-RU" b="1" dirty="0"/>
              <a:t>НАТАЛЬЯ </a:t>
            </a:r>
            <a:r>
              <a:rPr lang="ru-RU" b="1" dirty="0" smtClean="0"/>
              <a:t>БЕХТЕРЕВА </a:t>
            </a:r>
            <a:r>
              <a:rPr lang="ru-RU" sz="2400" dirty="0"/>
              <a:t>СОВЕТСКИЙ И РОССИЙСКИЙ </a:t>
            </a:r>
            <a:r>
              <a:rPr lang="ru-RU" sz="2400" dirty="0" smtClean="0"/>
              <a:t>НЕЙРОФИЗИОЛОГ </a:t>
            </a:r>
            <a:endParaRPr lang="ru-RU" sz="2400"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312514" y="3563888"/>
            <a:ext cx="6376987" cy="4249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564904" y="2123728"/>
            <a:ext cx="1872208" cy="369332"/>
          </a:xfrm>
          <a:prstGeom prst="rect">
            <a:avLst/>
          </a:prstGeom>
        </p:spPr>
        <p:txBody>
          <a:bodyPr wrap="square">
            <a:spAutoFit/>
          </a:bodyPr>
          <a:lstStyle/>
          <a:p>
            <a:r>
              <a:rPr lang="ru-RU" dirty="0"/>
              <a:t>(1924-2008)</a:t>
            </a:r>
          </a:p>
        </p:txBody>
      </p:sp>
    </p:spTree>
    <p:extLst>
      <p:ext uri="{BB962C8B-B14F-4D97-AF65-F5344CB8AC3E}">
        <p14:creationId xmlns:p14="http://schemas.microsoft.com/office/powerpoint/2010/main" val="361719937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НАУЧНЫЙ РУКОВОДИТЕЛЬ ИНСТИТУТА МОЗГА </a:t>
            </a:r>
            <a:r>
              <a:rPr lang="ru-RU" sz="3600" dirty="0" smtClean="0"/>
              <a:t>РАН</a:t>
            </a:r>
            <a:endParaRPr lang="ru-RU" dirty="0"/>
          </a:p>
        </p:txBody>
      </p:sp>
      <p:sp>
        <p:nvSpPr>
          <p:cNvPr id="3" name="Объект 2"/>
          <p:cNvSpPr>
            <a:spLocks noGrp="1"/>
          </p:cNvSpPr>
          <p:nvPr>
            <p:ph sz="quarter" idx="1"/>
          </p:nvPr>
        </p:nvSpPr>
        <p:spPr>
          <a:xfrm>
            <a:off x="0" y="1907704"/>
            <a:ext cx="6741368" cy="6096000"/>
          </a:xfrm>
        </p:spPr>
        <p:txBody>
          <a:bodyPr>
            <a:normAutofit fontScale="25000" lnSpcReduction="20000"/>
          </a:bodyPr>
          <a:lstStyle/>
          <a:p>
            <a:pPr algn="just"/>
            <a:r>
              <a:rPr lang="ru-RU" sz="5600" dirty="0"/>
              <a:t>Её по праву называют легендарной женщиной. Бехтерева стала ученым, безоговорочно признанным во всем мире. Она автор множества открытий в области механизмов памяти, мышления, «организации» головного мозга.</a:t>
            </a:r>
          </a:p>
          <a:p>
            <a:pPr algn="just"/>
            <a:r>
              <a:rPr lang="ru-RU" sz="5600" dirty="0"/>
              <a:t>Наталья Бехтерева – советский и российский нейрофизиолог, кандидат биологических наук, доктор медицинских наук, крупный исследователь мозга человека. Член – корреспондент АН СССР, член Академии медицинских наук СССР и ряда Академий других стран. Была научным руководителем Центра мозга Академии наук, с 1990 по 2008 годы – научным руководителем Института мозга человека. Бехтерева – автор более 400 научных работ.</a:t>
            </a:r>
          </a:p>
          <a:p>
            <a:pPr algn="just"/>
            <a:r>
              <a:rPr lang="ru-RU" sz="5600" dirty="0"/>
              <a:t>Наталья Петровна – человек удивительной судьбы. Она – внучка Владимира Михайловича Бехтерева, невропатолога, психиатра, основоположника экспериментальной психологии. </a:t>
            </a:r>
            <a:r>
              <a:rPr lang="ru-RU" sz="5600" dirty="0" smtClean="0"/>
              <a:t>Отец </a:t>
            </a:r>
            <a:r>
              <a:rPr lang="ru-RU" sz="5600" dirty="0"/>
              <a:t>Натальи был репрессирован как «враг народа» в 1938 году и расстрелян. Мать вслед за отцом также была репрессирована. Девочка с сестрой и братом остались сиротами. Потом был детский дом, блокада Ленинграда. Об этом она рассказывала впоследствии в многочисленных интервью и в своей книге «Магия мозга и лабиринты жизни», одна из глав которой была названа «</a:t>
            </a:r>
            <a:r>
              <a:rPr lang="ru-RU" sz="5600" dirty="0" err="1"/>
              <a:t>Per</a:t>
            </a:r>
            <a:r>
              <a:rPr lang="ru-RU" sz="5600" dirty="0"/>
              <a:t> </a:t>
            </a:r>
            <a:r>
              <a:rPr lang="ru-RU" sz="5600" dirty="0" err="1"/>
              <a:t>aspera</a:t>
            </a:r>
            <a:r>
              <a:rPr lang="ru-RU" sz="5600" dirty="0"/>
              <a:t>», что означает – «через тернии». </a:t>
            </a:r>
          </a:p>
          <a:p>
            <a:pPr algn="just"/>
            <a:r>
              <a:rPr lang="ru-RU" sz="5600" dirty="0"/>
              <a:t>В 1947 году Наталья Бехтерева окончила Ленинградский медицинский институт имени академика И.П. Павлова, затем аспирантуру Ленинградского психоневрологического института имени В.М. Бехтерева.</a:t>
            </a:r>
          </a:p>
          <a:p>
            <a:pPr algn="just"/>
            <a:r>
              <a:rPr lang="ru-RU" sz="5600" dirty="0"/>
              <a:t>Значительную часть своей научной работы она посвятила исследованию функций подкорки головного мозга, а также изучению вопросов одаренности, гениальности и </a:t>
            </a:r>
            <a:r>
              <a:rPr lang="ru-RU" sz="5600" dirty="0" err="1"/>
              <a:t>сверхспособностей</a:t>
            </a:r>
            <a:r>
              <a:rPr lang="ru-RU" sz="5600" dirty="0"/>
              <a:t> человека, например, ясновидения. Широко известны её труды по исследованию деятельности головного мозга человека в норме и патологии. </a:t>
            </a:r>
          </a:p>
          <a:p>
            <a:pPr algn="just"/>
            <a:r>
              <a:rPr lang="ru-RU" sz="5600" dirty="0" smtClean="0"/>
              <a:t>В </a:t>
            </a:r>
            <a:r>
              <a:rPr lang="ru-RU" sz="5600" dirty="0"/>
              <a:t>итоге под её руководством была создана новая ветвь нейрохирургии и неврологии – стереотаксическая неврология, которая вместо открытых вмешательств хирурга в мозг применяет прицельные и малотравматичные методы.</a:t>
            </a:r>
          </a:p>
          <a:p>
            <a:pPr algn="just"/>
            <a:r>
              <a:rPr lang="ru-RU" sz="5600" dirty="0"/>
              <a:t>Результатом многолетних научных исследований стала также написанная ею книга «Нейрофизиологические аспекты психической деятельности человека». </a:t>
            </a:r>
          </a:p>
          <a:p>
            <a:pPr algn="just"/>
            <a:r>
              <a:rPr lang="ru-RU" sz="5600" dirty="0"/>
              <a:t>Научная деятельность Натальи Петровны Бехтеревой получила заслуженное признание коллег с мировым именем. Она стала членом многих зарубежных академий.</a:t>
            </a:r>
          </a:p>
          <a:p>
            <a:endParaRPr lang="ru-RU" dirty="0"/>
          </a:p>
        </p:txBody>
      </p:sp>
    </p:spTree>
    <p:extLst>
      <p:ext uri="{BB962C8B-B14F-4D97-AF65-F5344CB8AC3E}">
        <p14:creationId xmlns:p14="http://schemas.microsoft.com/office/powerpoint/2010/main" val="359647001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364" y="1331640"/>
            <a:ext cx="1868760" cy="488280"/>
          </a:xfrm>
        </p:spPr>
        <p:txBody>
          <a:bodyPr/>
          <a:lstStyle/>
          <a:p>
            <a:r>
              <a:rPr lang="ru-RU" sz="1600" dirty="0" smtClean="0"/>
              <a:t>Библиография</a:t>
            </a:r>
            <a:endParaRPr lang="ru-RU" sz="1600" dirty="0"/>
          </a:p>
        </p:txBody>
      </p:sp>
      <p:sp>
        <p:nvSpPr>
          <p:cNvPr id="3" name="Текст 2"/>
          <p:cNvSpPr>
            <a:spLocks noGrp="1"/>
          </p:cNvSpPr>
          <p:nvPr>
            <p:ph type="body" idx="2"/>
          </p:nvPr>
        </p:nvSpPr>
        <p:spPr/>
        <p:txBody>
          <a:bodyPr/>
          <a:lstStyle/>
          <a:p>
            <a:endParaRPr lang="ru-RU" dirty="0"/>
          </a:p>
        </p:txBody>
      </p:sp>
      <p:pic>
        <p:nvPicPr>
          <p:cNvPr id="5122" name="Picture 2" descr="C:\Users\User\Desktop\гАДЕЛЬШИНА\IMG_20210304_1110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193" r="6514"/>
          <a:stretch/>
        </p:blipFill>
        <p:spPr bwMode="auto">
          <a:xfrm>
            <a:off x="260648" y="2051720"/>
            <a:ext cx="1728192" cy="2287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User\Desktop\гАДЕЛЬШИНА\IMG_20210304_111007.jpg"/>
          <p:cNvPicPr>
            <a:picLocks noGrp="1" noChangeAspect="1" noChangeArrowheads="1"/>
          </p:cNvPicPr>
          <p:nvPr>
            <p:ph sz="quarter" idx="1"/>
          </p:nvPr>
        </p:nvPicPr>
        <p:blipFill rotWithShape="1">
          <a:blip r:embed="rId3" cstate="print">
            <a:extLst>
              <a:ext uri="{28A0092B-C50C-407E-A947-70E740481C1C}">
                <a14:useLocalDpi xmlns:a14="http://schemas.microsoft.com/office/drawing/2010/main" val="0"/>
              </a:ext>
            </a:extLst>
          </a:blip>
          <a:srcRect l="10500" t="16596" r="12014" b="6836"/>
          <a:stretch/>
        </p:blipFill>
        <p:spPr bwMode="auto">
          <a:xfrm>
            <a:off x="195615" y="5004048"/>
            <a:ext cx="1858257" cy="2448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C:\Users\User\Desktop\гАДЕЛЬШИНА\IMG_20210304_110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0928" y="3923928"/>
            <a:ext cx="2970330" cy="3960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Объект 3"/>
          <p:cNvSpPr txBox="1">
            <a:spLocks/>
          </p:cNvSpPr>
          <p:nvPr/>
        </p:nvSpPr>
        <p:spPr>
          <a:xfrm>
            <a:off x="2343150" y="914400"/>
            <a:ext cx="4229100" cy="7402016"/>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ru-RU" sz="1800" dirty="0"/>
              <a:t>Большая российская энциклопедия, т.3 .-.: Научное издательство «Большая российская энциклопедия, 2005. </a:t>
            </a:r>
            <a:r>
              <a:rPr lang="ru-RU" sz="1800" dirty="0" smtClean="0"/>
              <a:t>с.444 </a:t>
            </a:r>
            <a:endParaRPr lang="ru-RU" sz="1800" dirty="0"/>
          </a:p>
          <a:p>
            <a:pPr algn="just"/>
            <a:endParaRPr lang="ru-RU" sz="1800" dirty="0"/>
          </a:p>
          <a:p>
            <a:pPr algn="just"/>
            <a:r>
              <a:rPr lang="en-US" sz="1800" dirty="0">
                <a:hlinkClick r:id="rId5"/>
              </a:rPr>
              <a:t>https://</a:t>
            </a:r>
            <a:r>
              <a:rPr lang="en-US" sz="1800" dirty="0" smtClean="0">
                <a:hlinkClick r:id="rId5"/>
              </a:rPr>
              <a:t>bigenc.ru/biology/text/5226772</a:t>
            </a:r>
            <a:endParaRPr lang="ru-RU" sz="1800" dirty="0" smtClean="0"/>
          </a:p>
          <a:p>
            <a:pPr algn="just"/>
            <a:endParaRPr lang="ru-RU" sz="1800" dirty="0"/>
          </a:p>
          <a:p>
            <a:pPr algn="just"/>
            <a:endParaRPr lang="ru-RU" sz="1800" dirty="0"/>
          </a:p>
        </p:txBody>
      </p:sp>
    </p:spTree>
    <p:extLst>
      <p:ext uri="{BB962C8B-B14F-4D97-AF65-F5344CB8AC3E}">
        <p14:creationId xmlns:p14="http://schemas.microsoft.com/office/powerpoint/2010/main" val="55009544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40" y="539552"/>
            <a:ext cx="6400800" cy="1011936"/>
          </a:xfrm>
        </p:spPr>
        <p:txBody>
          <a:bodyPr>
            <a:normAutofit fontScale="90000"/>
          </a:bodyPr>
          <a:lstStyle/>
          <a:p>
            <a:r>
              <a:rPr lang="ru-RU" dirty="0"/>
              <a:t>6</a:t>
            </a:r>
            <a:r>
              <a:rPr lang="ru-RU" b="1" dirty="0"/>
              <a:t>. МАГДАЛИНА ПЕТРОВНА ПОКРОВСКАЯ </a:t>
            </a:r>
            <a:r>
              <a:rPr lang="ru-RU" dirty="0" smtClean="0"/>
              <a:t/>
            </a:r>
            <a:br>
              <a:rPr lang="ru-RU" dirty="0" smtClean="0"/>
            </a:br>
            <a:r>
              <a:rPr lang="ru-RU" dirty="0" smtClean="0"/>
              <a:t>(</a:t>
            </a:r>
            <a:r>
              <a:rPr lang="ru-RU" dirty="0"/>
              <a:t>1901-1980)</a:t>
            </a:r>
          </a:p>
        </p:txBody>
      </p:sp>
      <p:pic>
        <p:nvPicPr>
          <p:cNvPr id="614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980728" y="2123728"/>
            <a:ext cx="5057170" cy="6672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54092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90224" y="251520"/>
            <a:ext cx="6377940" cy="1512168"/>
          </a:xfrm>
        </p:spPr>
        <p:txBody>
          <a:bodyPr>
            <a:normAutofit fontScale="92500" lnSpcReduction="10000"/>
          </a:bodyPr>
          <a:lstStyle/>
          <a:p>
            <a:r>
              <a:rPr lang="ru-RU" dirty="0" smtClean="0"/>
              <a:t>В наше время женщины – ученые встречаются по всему миру, и этим никого уже не удивишь. Но так было не всегда…</a:t>
            </a:r>
            <a:endParaRPr lang="ru-RU" dirty="0"/>
          </a:p>
        </p:txBody>
      </p:sp>
      <p:pic>
        <p:nvPicPr>
          <p:cNvPr id="1026" name="Picture 2" descr="XXI ВЕК - ЭПОХА ЖЕНЩИНЫ"/>
          <p:cNvPicPr>
            <a:picLocks noChangeAspect="1" noChangeArrowheads="1"/>
          </p:cNvPicPr>
          <p:nvPr/>
        </p:nvPicPr>
        <p:blipFill rotWithShape="1">
          <a:blip r:embed="rId2">
            <a:extLst>
              <a:ext uri="{28A0092B-C50C-407E-A947-70E740481C1C}">
                <a14:useLocalDpi xmlns:a14="http://schemas.microsoft.com/office/drawing/2010/main" val="0"/>
              </a:ext>
            </a:extLst>
          </a:blip>
          <a:srcRect l="16112" t="30132" r="16856" b="11511"/>
          <a:stretch/>
        </p:blipFill>
        <p:spPr bwMode="auto">
          <a:xfrm>
            <a:off x="332656" y="3059832"/>
            <a:ext cx="622088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36284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40" y="323528"/>
            <a:ext cx="6400800" cy="1227960"/>
          </a:xfrm>
        </p:spPr>
        <p:txBody>
          <a:bodyPr>
            <a:noAutofit/>
          </a:bodyPr>
          <a:lstStyle/>
          <a:p>
            <a:r>
              <a:rPr lang="ru-RU" sz="1800" b="1" dirty="0">
                <a:solidFill>
                  <a:srgbClr val="FF6600"/>
                </a:solidFill>
              </a:rPr>
              <a:t>Магдалина Покровская: </a:t>
            </a:r>
            <a:r>
              <a:rPr lang="ru-RU" sz="1800" b="1" dirty="0" smtClean="0">
                <a:solidFill>
                  <a:srgbClr val="FF6600"/>
                </a:solidFill>
              </a:rPr>
              <a:t/>
            </a:r>
            <a:br>
              <a:rPr lang="ru-RU" sz="1800" b="1" dirty="0" smtClean="0">
                <a:solidFill>
                  <a:srgbClr val="FF6600"/>
                </a:solidFill>
              </a:rPr>
            </a:br>
            <a:r>
              <a:rPr lang="ru-RU" sz="1800" b="1" dirty="0" smtClean="0">
                <a:solidFill>
                  <a:srgbClr val="FF6600"/>
                </a:solidFill>
              </a:rPr>
              <a:t>«</a:t>
            </a:r>
            <a:r>
              <a:rPr lang="ru-RU" sz="1800" b="1" dirty="0">
                <a:solidFill>
                  <a:srgbClr val="FF6600"/>
                </a:solidFill>
              </a:rPr>
              <a:t>Я верила, что нашла надежное, хорошее оружие против чумы... И оно не обмануло меня»</a:t>
            </a:r>
            <a:br>
              <a:rPr lang="ru-RU" sz="1800" b="1" dirty="0">
                <a:solidFill>
                  <a:srgbClr val="FF6600"/>
                </a:solidFill>
              </a:rPr>
            </a:br>
            <a:endParaRPr lang="ru-RU" sz="1800" dirty="0">
              <a:solidFill>
                <a:srgbClr val="FF6600"/>
              </a:solidFill>
            </a:endParaRPr>
          </a:p>
        </p:txBody>
      </p:sp>
      <p:sp>
        <p:nvSpPr>
          <p:cNvPr id="3" name="Объект 2"/>
          <p:cNvSpPr>
            <a:spLocks noGrp="1"/>
          </p:cNvSpPr>
          <p:nvPr>
            <p:ph sz="quarter" idx="1"/>
          </p:nvPr>
        </p:nvSpPr>
        <p:spPr>
          <a:xfrm>
            <a:off x="0" y="1907704"/>
            <a:ext cx="6669360" cy="6096000"/>
          </a:xfrm>
        </p:spPr>
        <p:txBody>
          <a:bodyPr>
            <a:noAutofit/>
          </a:bodyPr>
          <a:lstStyle/>
          <a:p>
            <a:pPr algn="just"/>
            <a:r>
              <a:rPr lang="ru-RU" sz="1700" dirty="0"/>
              <a:t>Советский врач-бактериолог, доктор медицинских наук, профессор и заслуженный деятель науки РФ. Её имя не так известно широкой публике, и напрасно, ведь эта женщина совершила научный подвиг – разработала и испытала на себе первую живую вакцину против чумы.</a:t>
            </a:r>
          </a:p>
          <a:p>
            <a:pPr algn="just"/>
            <a:r>
              <a:rPr lang="ru-RU" sz="1700" dirty="0"/>
              <a:t>Окончив Саратовский медицинский институт, с 1934 по 1952 годы работала на Ставропольской противочумной станции, руководила лабораторией микробиологии. В связи с реорганизацией станции в Научно-исследовательский противочумный институт Кавказа и Закавказья в 1952-1953 годах занимала должность заместителя директора по научной работе. Опубликовала ряд работ по туляремии. </a:t>
            </a:r>
          </a:p>
          <a:p>
            <a:pPr algn="just"/>
            <a:r>
              <a:rPr lang="ru-RU" sz="1700" dirty="0"/>
              <a:t>Во время Великой Отечественной войны занималась вопросами военной медицины.</a:t>
            </a:r>
          </a:p>
          <a:p>
            <a:pPr algn="just"/>
            <a:r>
              <a:rPr lang="ru-RU" sz="1700" dirty="0"/>
              <a:t>Особое внимание в своей деятельности М.П. Покровская уделяла разработке вакцин. В 1936 году внимание советской печати было привлечено к её опытам по созданию противочумной вакцины, в ходе которых она провела рискованный эксперимент с этой вакциной на себе. </a:t>
            </a:r>
          </a:p>
          <a:p>
            <a:pPr algn="just"/>
            <a:r>
              <a:rPr lang="ru-RU" sz="1700" dirty="0"/>
              <a:t>Эта история легла в основу пьесы Петра </a:t>
            </a:r>
            <a:r>
              <a:rPr lang="ru-RU" sz="1700" dirty="0" err="1"/>
              <a:t>Жаткина</a:t>
            </a:r>
            <a:r>
              <a:rPr lang="ru-RU" sz="1700" dirty="0"/>
              <a:t> и Германа </a:t>
            </a:r>
            <a:r>
              <a:rPr lang="ru-RU" sz="1700" dirty="0" err="1"/>
              <a:t>Вечоры</a:t>
            </a:r>
            <a:r>
              <a:rPr lang="ru-RU" sz="1700" dirty="0"/>
              <a:t> «Сильнее смерти», поставленной в 1939 году Камерным театром с Алисой </a:t>
            </a:r>
            <a:r>
              <a:rPr lang="ru-RU" sz="1700" dirty="0" err="1"/>
              <a:t>Коонен</a:t>
            </a:r>
            <a:r>
              <a:rPr lang="ru-RU" sz="1700" dirty="0"/>
              <a:t> в роли Марины Страховой, прототипом которой стала Магдалина Покровская.</a:t>
            </a:r>
          </a:p>
          <a:p>
            <a:endParaRPr lang="ru-RU" sz="1700" dirty="0"/>
          </a:p>
        </p:txBody>
      </p:sp>
    </p:spTree>
    <p:extLst>
      <p:ext uri="{BB962C8B-B14F-4D97-AF65-F5344CB8AC3E}">
        <p14:creationId xmlns:p14="http://schemas.microsoft.com/office/powerpoint/2010/main" val="338996740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40" y="1259632"/>
            <a:ext cx="1940768" cy="720080"/>
          </a:xfrm>
        </p:spPr>
        <p:txBody>
          <a:bodyPr/>
          <a:lstStyle/>
          <a:p>
            <a:r>
              <a:rPr lang="ru-RU" sz="1600" dirty="0"/>
              <a:t>Б</a:t>
            </a:r>
            <a:r>
              <a:rPr lang="ru-RU" sz="1600" dirty="0" smtClean="0"/>
              <a:t>иблиография</a:t>
            </a:r>
            <a:endParaRPr lang="ru-RU" sz="1600" dirty="0"/>
          </a:p>
        </p:txBody>
      </p:sp>
      <p:sp>
        <p:nvSpPr>
          <p:cNvPr id="3" name="Текст 2"/>
          <p:cNvSpPr>
            <a:spLocks noGrp="1"/>
          </p:cNvSpPr>
          <p:nvPr>
            <p:ph type="body" idx="2"/>
          </p:nvPr>
        </p:nvSpPr>
        <p:spPr/>
        <p:txBody>
          <a:bodyPr>
            <a:normAutofit/>
          </a:bodyPr>
          <a:lstStyle/>
          <a:p>
            <a:endParaRPr lang="ru-RU" sz="1400" dirty="0" smtClean="0"/>
          </a:p>
          <a:p>
            <a:endParaRPr lang="ru-RU" sz="1400" dirty="0"/>
          </a:p>
          <a:p>
            <a:endParaRPr lang="ru-RU" sz="1400" dirty="0" smtClean="0"/>
          </a:p>
          <a:p>
            <a:endParaRPr lang="ru-RU" sz="1400" dirty="0"/>
          </a:p>
          <a:p>
            <a:endParaRPr lang="ru-RU" sz="1400" dirty="0" smtClean="0"/>
          </a:p>
          <a:p>
            <a:endParaRPr lang="ru-RU" sz="1400" dirty="0" smtClean="0"/>
          </a:p>
          <a:p>
            <a:r>
              <a:rPr lang="ru-RU" sz="1400" dirty="0" smtClean="0"/>
              <a:t>Фото</a:t>
            </a:r>
            <a:r>
              <a:rPr lang="ru-RU" sz="1400" dirty="0"/>
              <a:t>: foto-history.livejournal.com советский ученый-бактериолог Магдалина Петровна Покровская с коллегой за работой</a:t>
            </a:r>
            <a:r>
              <a:rPr lang="ru-RU" dirty="0"/>
              <a:t/>
            </a:r>
            <a:br>
              <a:rPr lang="ru-RU" dirty="0"/>
            </a:br>
            <a:r>
              <a:rPr lang="ru-RU" dirty="0"/>
              <a:t/>
            </a:r>
            <a:br>
              <a:rPr lang="ru-RU" dirty="0"/>
            </a:br>
            <a:endParaRPr lang="ru-RU" dirty="0"/>
          </a:p>
        </p:txBody>
      </p:sp>
      <p:sp>
        <p:nvSpPr>
          <p:cNvPr id="4" name="Объект 3"/>
          <p:cNvSpPr>
            <a:spLocks noGrp="1"/>
          </p:cNvSpPr>
          <p:nvPr>
            <p:ph sz="quarter" idx="1"/>
          </p:nvPr>
        </p:nvSpPr>
        <p:spPr>
          <a:xfrm>
            <a:off x="2204864" y="914400"/>
            <a:ext cx="4367386" cy="7213600"/>
          </a:xfrm>
        </p:spPr>
        <p:txBody>
          <a:bodyPr/>
          <a:lstStyle/>
          <a:p>
            <a:endParaRPr lang="ru-RU" dirty="0" smtClean="0">
              <a:hlinkClick r:id="rId2"/>
            </a:endParaRPr>
          </a:p>
          <a:p>
            <a:r>
              <a:rPr lang="ru-RU" sz="1600" dirty="0" smtClean="0"/>
              <a:t>Карташов А. Магдалина </a:t>
            </a:r>
            <a:r>
              <a:rPr lang="ru-RU" sz="1600" dirty="0"/>
              <a:t>Покровская: «Я верила, что нашла надежное, хорошее оружие против чумы... И оно не обмануло меня</a:t>
            </a:r>
            <a:r>
              <a:rPr lang="ru-RU" sz="1600" dirty="0" smtClean="0"/>
              <a:t>»// </a:t>
            </a:r>
            <a:r>
              <a:rPr lang="en-US" sz="1600" dirty="0" smtClean="0">
                <a:hlinkClick r:id="rId2"/>
              </a:rPr>
              <a:t>https</a:t>
            </a:r>
            <a:r>
              <a:rPr lang="en-US" sz="1600" dirty="0">
                <a:hlinkClick r:id="rId2"/>
              </a:rPr>
              <a:t>://</a:t>
            </a:r>
            <a:r>
              <a:rPr lang="en-US" sz="1600" dirty="0" smtClean="0">
                <a:hlinkClick r:id="rId2"/>
              </a:rPr>
              <a:t>news.myseldon.com/ru/news/index/222021952</a:t>
            </a:r>
            <a:endParaRPr lang="ru-RU" sz="1600" dirty="0" smtClean="0"/>
          </a:p>
          <a:p>
            <a:endParaRPr lang="ru-RU" sz="1600" dirty="0" smtClean="0"/>
          </a:p>
          <a:p>
            <a:r>
              <a:rPr lang="ru-RU" sz="1600" i="1" dirty="0"/>
              <a:t>Каменева </a:t>
            </a:r>
            <a:r>
              <a:rPr lang="ru-RU" sz="1600" i="1" dirty="0" smtClean="0"/>
              <a:t>Г.Н.</a:t>
            </a:r>
            <a:r>
              <a:rPr lang="ru-RU" sz="1600" cap="all" dirty="0"/>
              <a:t> ВО ИМЯ ЖИЗНИ: ПРОФЕССИОНАЛЬНЫЙ ПОДВИГ БАКТЕРИОЛОГА М.П. </a:t>
            </a:r>
            <a:r>
              <a:rPr lang="ru-RU" sz="1600" cap="all" dirty="0" smtClean="0"/>
              <a:t>ПОКРОВСКОЙ // </a:t>
            </a:r>
            <a:r>
              <a:rPr lang="en-US" sz="1600" dirty="0" smtClean="0">
                <a:hlinkClick r:id="rId3"/>
              </a:rPr>
              <a:t>https</a:t>
            </a:r>
            <a:r>
              <a:rPr lang="en-US" sz="1600" dirty="0">
                <a:hlinkClick r:id="rId3"/>
              </a:rPr>
              <a:t>://</a:t>
            </a:r>
            <a:r>
              <a:rPr lang="en-US" sz="1600" dirty="0" smtClean="0">
                <a:hlinkClick r:id="rId3"/>
              </a:rPr>
              <a:t>rvio.histrf.ru/soobshestvo/post-14413</a:t>
            </a:r>
            <a:endParaRPr lang="ru-RU" sz="1600" dirty="0" smtClean="0"/>
          </a:p>
          <a:p>
            <a:endParaRPr lang="ru-RU" sz="1600" dirty="0" smtClean="0"/>
          </a:p>
          <a:p>
            <a:endParaRPr lang="ru-RU"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656" y="3419872"/>
            <a:ext cx="1656184" cy="123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0928" y="4793714"/>
            <a:ext cx="347662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19363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7. ФАТИМА БУТАЕВА</a:t>
            </a:r>
            <a:r>
              <a:rPr lang="ru-RU" dirty="0"/>
              <a:t>, </a:t>
            </a:r>
            <a:r>
              <a:rPr lang="ru-RU" sz="2200" dirty="0"/>
              <a:t>ИЗОБРЕТАТЕЛЬ ЛЮМИНЕСЦЕНТНЫХ ЛАМП</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736" y="2252846"/>
            <a:ext cx="4891465"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27214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40" y="251520"/>
            <a:ext cx="6669360" cy="1804024"/>
          </a:xfrm>
        </p:spPr>
        <p:txBody>
          <a:bodyPr>
            <a:noAutofit/>
          </a:bodyPr>
          <a:lstStyle/>
          <a:p>
            <a:r>
              <a:rPr lang="ru-RU" sz="1400" b="1" i="1" dirty="0" smtClean="0">
                <a:solidFill>
                  <a:srgbClr val="FF6600"/>
                </a:solidFill>
              </a:rPr>
              <a:t>«В </a:t>
            </a:r>
            <a:r>
              <a:rPr lang="ru-RU" sz="1400" b="1" i="1" dirty="0">
                <a:solidFill>
                  <a:srgbClr val="FF6600"/>
                </a:solidFill>
              </a:rPr>
              <a:t>истории мировой науки трудно найти второй подобный пример: женщина-ученый, представительница малочисленного народа, за сто лет до ее рождения не имевшего собственной письменности, внесла существенный вклад в научные и технические достижения, решительно изменившие жизнь большинства людей на </a:t>
            </a:r>
            <a:r>
              <a:rPr lang="ru-RU" sz="1400" b="1" i="1" dirty="0" smtClean="0">
                <a:solidFill>
                  <a:srgbClr val="FF6600"/>
                </a:solidFill>
              </a:rPr>
              <a:t>планете» -</a:t>
            </a:r>
            <a:r>
              <a:rPr lang="ru-RU" sz="1400" i="1" dirty="0" smtClean="0"/>
              <a:t>  </a:t>
            </a:r>
            <a:r>
              <a:rPr lang="ru-RU" sz="1400" dirty="0" smtClean="0">
                <a:solidFill>
                  <a:schemeClr val="tx1"/>
                </a:solidFill>
              </a:rPr>
              <a:t>Из ст. </a:t>
            </a:r>
            <a:r>
              <a:rPr lang="ru-RU" sz="1400" dirty="0">
                <a:solidFill>
                  <a:schemeClr val="tx1"/>
                </a:solidFill>
              </a:rPr>
              <a:t>«Фатима </a:t>
            </a:r>
            <a:r>
              <a:rPr lang="ru-RU" sz="1400" dirty="0" err="1">
                <a:solidFill>
                  <a:schemeClr val="tx1"/>
                </a:solidFill>
              </a:rPr>
              <a:t>Бутаева</a:t>
            </a:r>
            <a:r>
              <a:rPr lang="ru-RU" sz="1400" dirty="0">
                <a:solidFill>
                  <a:schemeClr val="tx1"/>
                </a:solidFill>
              </a:rPr>
              <a:t>: у истоков создания лазера</a:t>
            </a:r>
            <a:r>
              <a:rPr lang="ru-RU" sz="1400" dirty="0"/>
              <a:t>»</a:t>
            </a:r>
            <a:br>
              <a:rPr lang="ru-RU" sz="1400" dirty="0"/>
            </a:br>
            <a:endParaRPr lang="ru-RU" sz="1400" dirty="0"/>
          </a:p>
        </p:txBody>
      </p:sp>
      <p:sp>
        <p:nvSpPr>
          <p:cNvPr id="3" name="Объект 2"/>
          <p:cNvSpPr>
            <a:spLocks noGrp="1"/>
          </p:cNvSpPr>
          <p:nvPr>
            <p:ph sz="quarter" idx="1"/>
          </p:nvPr>
        </p:nvSpPr>
        <p:spPr>
          <a:xfrm>
            <a:off x="226314" y="2036064"/>
            <a:ext cx="6371038" cy="6096000"/>
          </a:xfrm>
        </p:spPr>
        <p:txBody>
          <a:bodyPr>
            <a:normAutofit fontScale="70000" lnSpcReduction="20000"/>
          </a:bodyPr>
          <a:lstStyle/>
          <a:p>
            <a:pPr algn="just"/>
            <a:r>
              <a:rPr lang="ru-RU" dirty="0"/>
              <a:t>Родом из маленького осетинского городка, где мало кто умел даже писать, Фатима </a:t>
            </a:r>
            <a:r>
              <a:rPr lang="ru-RU" dirty="0" err="1"/>
              <a:t>Асланбековна</a:t>
            </a:r>
            <a:r>
              <a:rPr lang="ru-RU" dirty="0"/>
              <a:t> </a:t>
            </a:r>
            <a:r>
              <a:rPr lang="ru-RU" dirty="0" err="1"/>
              <a:t>Бутаева</a:t>
            </a:r>
            <a:r>
              <a:rPr lang="ru-RU" dirty="0"/>
              <a:t> (1907-1992) начала карьеру преподавателем математики в Куйбышеве, сразу после окончания Второго Московского государственного университета в 1932 году. </a:t>
            </a:r>
            <a:endParaRPr lang="ru-RU" dirty="0" smtClean="0"/>
          </a:p>
          <a:p>
            <a:pPr algn="just"/>
            <a:r>
              <a:rPr lang="ru-RU" dirty="0" smtClean="0"/>
              <a:t>В </a:t>
            </a:r>
            <a:r>
              <a:rPr lang="ru-RU" dirty="0"/>
              <a:t>Москву Фатима вернулась в том же году и два года работала преподавателем теоретической механики в техникуме Учебного комбината Метростроя. </a:t>
            </a:r>
            <a:endParaRPr lang="ru-RU" dirty="0" smtClean="0"/>
          </a:p>
          <a:p>
            <a:pPr algn="just"/>
            <a:r>
              <a:rPr lang="ru-RU" dirty="0" smtClean="0"/>
              <a:t>В </a:t>
            </a:r>
            <a:r>
              <a:rPr lang="ru-RU" dirty="0"/>
              <a:t>1934 году перешла на работу во Всесоюзный электротехнический институт (ВЭИ) в лабораторию источников света сначала как инженер, а потом и руководителем кафедры. </a:t>
            </a:r>
            <a:endParaRPr lang="ru-RU" dirty="0" smtClean="0"/>
          </a:p>
          <a:p>
            <a:pPr algn="just"/>
            <a:r>
              <a:rPr lang="ru-RU" dirty="0" smtClean="0"/>
              <a:t>Благодаря </a:t>
            </a:r>
            <a:r>
              <a:rPr lang="ru-RU" dirty="0"/>
              <a:t>своим трудам, Фатима впоследствии стала известна как соавтор изобретения первых люминесцентных ламп, за что в 1951 году была удостоена Сталинской премии второй степени. В тот же год </a:t>
            </a:r>
            <a:r>
              <a:rPr lang="ru-RU" dirty="0" err="1"/>
              <a:t>Бутаева</a:t>
            </a:r>
            <a:r>
              <a:rPr lang="ru-RU" dirty="0"/>
              <a:t> совместно с коллегами подает заявку на изобретение нового принципа усиления света, используемого сейчас во всех лазерах. Это изобретение опередило время и только через восемь лет получило признание и было внесено в Государственный реестр научных открытий в СССР. </a:t>
            </a:r>
          </a:p>
        </p:txBody>
      </p:sp>
    </p:spTree>
    <p:extLst>
      <p:ext uri="{BB962C8B-B14F-4D97-AF65-F5344CB8AC3E}">
        <p14:creationId xmlns:p14="http://schemas.microsoft.com/office/powerpoint/2010/main" val="132921789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
          </p:nvPr>
        </p:nvSpPr>
        <p:spPr/>
        <p:txBody>
          <a:bodyPr>
            <a:normAutofit/>
          </a:bodyPr>
          <a:lstStyle/>
          <a:p>
            <a:pPr marL="0" indent="0">
              <a:buNone/>
            </a:pPr>
            <a:endParaRPr lang="ru-RU" sz="2000" dirty="0" smtClean="0"/>
          </a:p>
          <a:p>
            <a:pPr marL="0" indent="0">
              <a:buNone/>
            </a:pPr>
            <a:endParaRPr lang="ru-RU" sz="2000" dirty="0"/>
          </a:p>
          <a:p>
            <a:pPr marL="0" indent="0">
              <a:buNone/>
            </a:pPr>
            <a:r>
              <a:rPr lang="ru-RU" sz="2000" dirty="0" smtClean="0"/>
              <a:t>БУТАЕВ,Б. , МОРОЗОВ, В</a:t>
            </a:r>
            <a:r>
              <a:rPr lang="ru-RU" sz="2000" dirty="0"/>
              <a:t>. </a:t>
            </a:r>
            <a:r>
              <a:rPr lang="ru-RU" sz="2000" dirty="0">
                <a:solidFill>
                  <a:srgbClr val="CC0000"/>
                </a:solidFill>
              </a:rPr>
              <a:t>ФАТИМА БУТАЕВА: У ИСТОКОВ СОЗДАНИЯ </a:t>
            </a:r>
            <a:r>
              <a:rPr lang="ru-RU" sz="2000" dirty="0" smtClean="0">
                <a:solidFill>
                  <a:srgbClr val="CC0000"/>
                </a:solidFill>
              </a:rPr>
              <a:t>ЛАЗЕРА </a:t>
            </a:r>
            <a:r>
              <a:rPr lang="ru-RU" sz="2000" dirty="0" smtClean="0"/>
              <a:t>/</a:t>
            </a:r>
            <a:r>
              <a:rPr lang="ru-RU" sz="2000" dirty="0"/>
              <a:t>Кандидат химических наук Б. БУТАЕВ, доктор технических наук В. МОРОЗОВ</a:t>
            </a:r>
            <a:r>
              <a:rPr lang="ru-RU" sz="2000" dirty="0" smtClean="0"/>
              <a:t>. </a:t>
            </a:r>
            <a:r>
              <a:rPr lang="ru-RU" sz="2000" dirty="0"/>
              <a:t>- «Наука и жизнь». 2007. - №7</a:t>
            </a:r>
          </a:p>
          <a:p>
            <a:pPr marL="0" indent="0">
              <a:buNone/>
            </a:pPr>
            <a:endParaRPr lang="ru-RU" sz="2000" dirty="0"/>
          </a:p>
          <a:p>
            <a:pPr marL="0" indent="0">
              <a:buNone/>
            </a:pPr>
            <a:endParaRPr lang="ru-RU" dirty="0"/>
          </a:p>
          <a:p>
            <a:pPr marL="0" indent="0">
              <a:buNone/>
            </a:pPr>
            <a:r>
              <a:rPr lang="ru-RU" sz="2400" dirty="0"/>
              <a:t>Подробнее см.: https://www.nkj.ru/archive/articles/12350/ (Наука и жизнь, ФАТИМА БУТАЕВА: У ИСТОКОВ СОЗДАНИЯ ЛАЗЕРА)</a:t>
            </a:r>
          </a:p>
          <a:p>
            <a:pPr marL="0" indent="0">
              <a:buNone/>
            </a:pPr>
            <a:endParaRPr lang="ru-RU"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32" y="2555776"/>
            <a:ext cx="200025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315220"/>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Заключение</a:t>
            </a:r>
            <a:endParaRPr lang="ru-RU" b="1" dirty="0"/>
          </a:p>
        </p:txBody>
      </p:sp>
      <p:sp>
        <p:nvSpPr>
          <p:cNvPr id="3" name="Объект 2"/>
          <p:cNvSpPr>
            <a:spLocks noGrp="1"/>
          </p:cNvSpPr>
          <p:nvPr>
            <p:ph sz="quarter" idx="1"/>
          </p:nvPr>
        </p:nvSpPr>
        <p:spPr/>
        <p:txBody>
          <a:bodyPr>
            <a:normAutofit fontScale="77500" lnSpcReduction="20000"/>
          </a:bodyPr>
          <a:lstStyle/>
          <a:p>
            <a:pPr algn="just"/>
            <a:r>
              <a:rPr lang="ru-RU" dirty="0"/>
              <a:t>Мы рассказали о женщинах – новаторах, которые сделали весомые открытия в разных областях науки, помогли развитию технического прогресса, а также сделали нашу повседневную жизнь комфортнее. Все эти ученые – женщины внесли значительный вклад в развитие различных областей науки, стали выдающимися специалистами и сильными личностями. Это далеко не полный их список: есть ещё множество талантливых женщин – ученых, результаты научных исследований которых важны для всего мира.</a:t>
            </a:r>
          </a:p>
          <a:p>
            <a:pPr algn="just"/>
            <a:r>
              <a:rPr lang="ru-RU" dirty="0"/>
              <a:t>В наше время знание истории и результатов великих научных открытий российских женщин-ученых мотивирует молодых девушек идти в науку, заниматься высокими технологиями, работать в крупных лабораториях мира и создавать продукты, меняющие жизнь человечества в целом. Согласитесь, ведь даже само слово «наука» - женского рода.</a:t>
            </a:r>
          </a:p>
          <a:p>
            <a:endParaRPr lang="ru-RU" dirty="0"/>
          </a:p>
        </p:txBody>
      </p:sp>
    </p:spTree>
    <p:extLst>
      <p:ext uri="{BB962C8B-B14F-4D97-AF65-F5344CB8AC3E}">
        <p14:creationId xmlns:p14="http://schemas.microsoft.com/office/powerpoint/2010/main" val="385134525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Источники:</a:t>
            </a:r>
            <a:endParaRPr lang="ru-RU" b="1" dirty="0"/>
          </a:p>
        </p:txBody>
      </p:sp>
      <p:sp>
        <p:nvSpPr>
          <p:cNvPr id="3" name="Объект 2"/>
          <p:cNvSpPr>
            <a:spLocks noGrp="1"/>
          </p:cNvSpPr>
          <p:nvPr>
            <p:ph sz="quarter" idx="1"/>
          </p:nvPr>
        </p:nvSpPr>
        <p:spPr/>
        <p:txBody>
          <a:bodyPr/>
          <a:lstStyle/>
          <a:p>
            <a:r>
              <a:rPr lang="en-US" dirty="0"/>
              <a:t>http://cgon.rospotrebnadzor.ru/content/33/rossiiskie-zenshhiny-ucenye-stranicy-istorii</a:t>
            </a:r>
            <a:endParaRPr lang="ru-RU" dirty="0"/>
          </a:p>
        </p:txBody>
      </p:sp>
      <p:pic>
        <p:nvPicPr>
          <p:cNvPr id="2052" name="Picture 4" descr=" Женщина ученого проводя исследование исследование Мультимедиа стоково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12" y="4283968"/>
            <a:ext cx="5520613"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16462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Спасибо за внимание!</a:t>
            </a:r>
            <a:endParaRPr lang="ru-RU" b="1" dirty="0"/>
          </a:p>
        </p:txBody>
      </p:sp>
      <p:pic>
        <p:nvPicPr>
          <p:cNvPr id="3" name="Рисунок 2" descr="http://www.library.fa.ru/img/nauka.jpg"/>
          <p:cNvPicPr/>
          <p:nvPr/>
        </p:nvPicPr>
        <p:blipFill>
          <a:blip r:embed="rId2">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73016" y="2051720"/>
            <a:ext cx="3024336" cy="2736304"/>
          </a:xfrm>
          <a:prstGeom prst="rect">
            <a:avLst/>
          </a:prstGeom>
          <a:noFill/>
          <a:ln>
            <a:noFill/>
          </a:ln>
        </p:spPr>
      </p:pic>
      <p:pic>
        <p:nvPicPr>
          <p:cNvPr id="8194" name="Picture 2" descr="https://i.pinimg.com/564x/60/47/e0/6047e0689e192001a53722fb8e1b57eb.jpg"/>
          <p:cNvPicPr>
            <a:picLocks noChangeAspect="1" noChangeArrowheads="1"/>
          </p:cNvPicPr>
          <p:nvPr/>
        </p:nvPicPr>
        <p:blipFill>
          <a:blip r:embed="rId3">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4664" y="2555776"/>
            <a:ext cx="53721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38094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88640" y="2267744"/>
            <a:ext cx="6377940" cy="6096000"/>
          </a:xfrm>
        </p:spPr>
        <p:txBody>
          <a:bodyPr>
            <a:normAutofit fontScale="92500" lnSpcReduction="10000"/>
          </a:bodyPr>
          <a:lstStyle/>
          <a:p>
            <a:pPr algn="just"/>
            <a:r>
              <a:rPr lang="ru-RU" dirty="0"/>
              <a:t>Первые женские курсы начали появляться в России примерно в одно время с Европой в 1870 – е годы, но полностью право женщин на высшее образование наравне с мужчинами было реализовано лишь в 1920 году. Несмотря на это, жизненный путь таких ученых, как Зинаида </a:t>
            </a:r>
            <a:r>
              <a:rPr lang="ru-RU" dirty="0" err="1"/>
              <a:t>Ермольева</a:t>
            </a:r>
            <a:r>
              <a:rPr lang="ru-RU" dirty="0"/>
              <a:t>, Софья Ковалевская, Лина Штерн, Ольга </a:t>
            </a:r>
            <a:r>
              <a:rPr lang="ru-RU" dirty="0" err="1"/>
              <a:t>Ладыженская</a:t>
            </a:r>
            <a:r>
              <a:rPr lang="ru-RU" dirty="0"/>
              <a:t>, Наталья Бехтерева, Магдалина Покровская, Фатима </a:t>
            </a:r>
            <a:r>
              <a:rPr lang="ru-RU" dirty="0" err="1"/>
              <a:t>Бутаева</a:t>
            </a:r>
            <a:r>
              <a:rPr lang="ru-RU" dirty="0"/>
              <a:t> убедительно доказывает, что даже в самые трудные времена упорное стремление женщин к науке находит свои способы достижения этой цели.</a:t>
            </a:r>
          </a:p>
        </p:txBody>
      </p:sp>
      <p:pic>
        <p:nvPicPr>
          <p:cNvPr id="4" name="Picture 2" descr="https://i.pinimg.com/564x/60/47/e0/6047e0689e192001a53722fb8e1b57eb.jpg"/>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392218" y="125322"/>
            <a:ext cx="172819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http://www.library.fa.ru/img/nauka.jpg"/>
          <p:cNvPicPr/>
          <p:nvPr/>
        </p:nvPicPr>
        <p:blipFill>
          <a:blip r:embed="rId4">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73016" y="233334"/>
            <a:ext cx="1872208" cy="1512168"/>
          </a:xfrm>
          <a:prstGeom prst="rect">
            <a:avLst/>
          </a:prstGeom>
          <a:noFill/>
          <a:ln>
            <a:noFill/>
          </a:ln>
        </p:spPr>
      </p:pic>
    </p:spTree>
    <p:extLst>
      <p:ext uri="{BB962C8B-B14F-4D97-AF65-F5344CB8AC3E}">
        <p14:creationId xmlns:p14="http://schemas.microsoft.com/office/powerpoint/2010/main" val="23344490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107504"/>
            <a:ext cx="6515100" cy="1524000"/>
          </a:xfrm>
        </p:spPr>
        <p:txBody>
          <a:bodyPr>
            <a:normAutofit/>
          </a:bodyPr>
          <a:lstStyle/>
          <a:p>
            <a:r>
              <a:rPr lang="ru-RU" dirty="0"/>
              <a:t>1. </a:t>
            </a:r>
            <a:r>
              <a:rPr lang="ru-RU" b="1" dirty="0"/>
              <a:t>ЗИНАИДА ЕРМОЛЬЕВА</a:t>
            </a:r>
            <a:r>
              <a:rPr lang="ru-RU" dirty="0"/>
              <a:t>. </a:t>
            </a:r>
            <a:r>
              <a:rPr lang="ru-RU" dirty="0" smtClean="0"/>
              <a:t/>
            </a:r>
            <a:br>
              <a:rPr lang="ru-RU" dirty="0" smtClean="0"/>
            </a:br>
            <a:r>
              <a:rPr lang="ru-RU" sz="2800" dirty="0" smtClean="0"/>
              <a:t>«</a:t>
            </a:r>
            <a:r>
              <a:rPr lang="ru-RU" sz="2800" dirty="0"/>
              <a:t>ГОСПОЖА ПЕНИЦИЛЛИН»</a:t>
            </a:r>
            <a:r>
              <a:rPr lang="ru-RU" dirty="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32" y="2915816"/>
            <a:ext cx="6662132" cy="4710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68736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Одна из родоначальниц отечественной микробиологии</a:t>
            </a:r>
          </a:p>
        </p:txBody>
      </p:sp>
      <p:sp>
        <p:nvSpPr>
          <p:cNvPr id="3" name="Объект 2"/>
          <p:cNvSpPr>
            <a:spLocks noGrp="1"/>
          </p:cNvSpPr>
          <p:nvPr>
            <p:ph sz="quarter" idx="1"/>
          </p:nvPr>
        </p:nvSpPr>
        <p:spPr/>
        <p:txBody>
          <a:bodyPr>
            <a:normAutofit fontScale="55000" lnSpcReduction="20000"/>
          </a:bodyPr>
          <a:lstStyle/>
          <a:p>
            <a:r>
              <a:rPr lang="ru-RU" sz="2900" dirty="0" smtClean="0"/>
              <a:t>Зинаида </a:t>
            </a:r>
            <a:r>
              <a:rPr lang="ru-RU" sz="2900" dirty="0"/>
              <a:t>Виссарионовна </a:t>
            </a:r>
            <a:r>
              <a:rPr lang="ru-RU" sz="2900" dirty="0" err="1"/>
              <a:t>Ермольева</a:t>
            </a:r>
            <a:r>
              <a:rPr lang="ru-RU" sz="2900" dirty="0"/>
              <a:t> (1898 – 1974), выбрала свою профессию неслучайно. В 1915 году она решает стать врачом, узнав, что её любимый композитор – Пётр Ильич Чайковский – умер от холеры. Именно тогда Зинаида решила посвятить себя борьбе с этим заболеванием, и поступила в Донской государственный университет, который и окончила в 1924 году. </a:t>
            </a:r>
          </a:p>
          <a:p>
            <a:r>
              <a:rPr lang="ru-RU" sz="2900" dirty="0"/>
              <a:t>Во время эпидемии холеры 1922 года Зинаида едва не умерла в результате эксперимента над собой: исследуя пути заражения этой инфекции, она намеренно выпила воду, содержавшую холерные вибрионы. Благодаря этому смелому эксперименту, ею были определены оптимальные нормы хлорирования воды.</a:t>
            </a:r>
          </a:p>
          <a:p>
            <a:r>
              <a:rPr lang="ru-RU" sz="2900" dirty="0"/>
              <a:t>В 1939 году её командировали в Афганистан, где она изобрела методы экспресс-диагностики и эффективные препараты не только против холеры, но ещё и против брюшного тифа. Во время Второй Мировой войны Зинаида смогла предотвратить распространение эпидемии холеры под Сталинградом. Болезнь началась среди немецких войск и создала угрозу жителям города и советским военным, но благодаря </a:t>
            </a:r>
            <a:r>
              <a:rPr lang="ru-RU" sz="2900" dirty="0" err="1"/>
              <a:t>Ермольевой</a:t>
            </a:r>
            <a:r>
              <a:rPr lang="ru-RU" sz="2900" dirty="0"/>
              <a:t> было развернуто производство бактериофага, проведены массовые прививки и хлорирование колодцев, что помогло остановить эпидемию.</a:t>
            </a:r>
          </a:p>
          <a:p>
            <a:r>
              <a:rPr lang="ru-RU" sz="2900" dirty="0"/>
              <a:t>Одной из важнейших заслуг советского микробиолога стало изобретение первого отечественного антибиотика «</a:t>
            </a:r>
            <a:r>
              <a:rPr lang="ru-RU" sz="2900" dirty="0" err="1"/>
              <a:t>Крустозина</a:t>
            </a:r>
            <a:r>
              <a:rPr lang="ru-RU" sz="2900" dirty="0"/>
              <a:t>» - аналога пенициллина. Создатель последнего – </a:t>
            </a:r>
            <a:r>
              <a:rPr lang="ru-RU" sz="2900" dirty="0" err="1"/>
              <a:t>Говард</a:t>
            </a:r>
            <a:r>
              <a:rPr lang="ru-RU" sz="2900" dirty="0"/>
              <a:t> </a:t>
            </a:r>
            <a:r>
              <a:rPr lang="ru-RU" sz="2900" dirty="0" err="1"/>
              <a:t>Флори</a:t>
            </a:r>
            <a:r>
              <a:rPr lang="ru-RU" sz="2900" dirty="0"/>
              <a:t> – в 1944 году был с делегацией в СССР и имел возможность сравнить эффективность двух препаратов. Оказалось - «</a:t>
            </a:r>
            <a:r>
              <a:rPr lang="ru-RU" sz="2900" dirty="0" err="1"/>
              <a:t>Крустозин</a:t>
            </a:r>
            <a:r>
              <a:rPr lang="ru-RU" sz="2900" dirty="0"/>
              <a:t>» эффективнее. Впечатленный этим </a:t>
            </a:r>
            <a:r>
              <a:rPr lang="ru-RU" sz="2900" dirty="0" err="1"/>
              <a:t>Флори</a:t>
            </a:r>
            <a:r>
              <a:rPr lang="ru-RU" sz="2900" dirty="0"/>
              <a:t> прозвал </a:t>
            </a:r>
            <a:r>
              <a:rPr lang="ru-RU" sz="2900" dirty="0" err="1"/>
              <a:t>Ермольеву</a:t>
            </a:r>
            <a:r>
              <a:rPr lang="ru-RU" sz="2900" dirty="0"/>
              <a:t> «Госпожой Пенициллин».</a:t>
            </a:r>
          </a:p>
          <a:p>
            <a:endParaRPr lang="ru-RU" dirty="0"/>
          </a:p>
        </p:txBody>
      </p:sp>
    </p:spTree>
    <p:extLst>
      <p:ext uri="{BB962C8B-B14F-4D97-AF65-F5344CB8AC3E}">
        <p14:creationId xmlns:p14="http://schemas.microsoft.com/office/powerpoint/2010/main" val="212721699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pic>
        <p:nvPicPr>
          <p:cNvPr id="5122" name="Picture 2" descr="Открытая книг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76" y="2274397"/>
            <a:ext cx="3854948" cy="59766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88640" y="251520"/>
            <a:ext cx="6480720" cy="1015663"/>
          </a:xfrm>
          <a:prstGeom prst="rect">
            <a:avLst/>
          </a:prstGeom>
        </p:spPr>
        <p:txBody>
          <a:bodyPr wrap="square">
            <a:spAutoFit/>
          </a:bodyPr>
          <a:lstStyle/>
          <a:p>
            <a:pPr algn="ctr"/>
            <a:r>
              <a:rPr lang="ru-RU" sz="2000" dirty="0"/>
              <a:t>Зинаида </a:t>
            </a:r>
            <a:r>
              <a:rPr lang="ru-RU" sz="2000" dirty="0" err="1"/>
              <a:t>Ермольева</a:t>
            </a:r>
            <a:r>
              <a:rPr lang="ru-RU" sz="2000" dirty="0"/>
              <a:t> — прототип главной героини романа </a:t>
            </a:r>
            <a:r>
              <a:rPr lang="ru-RU" sz="2000" dirty="0">
                <a:hlinkClick r:id="rId3" tooltip="Каверин, Вениамин Александрович"/>
              </a:rPr>
              <a:t>Вениамина Каверина</a:t>
            </a:r>
            <a:r>
              <a:rPr lang="ru-RU" sz="2000" dirty="0"/>
              <a:t> «</a:t>
            </a:r>
            <a:r>
              <a:rPr lang="ru-RU" sz="2000" dirty="0">
                <a:hlinkClick r:id="rId4" tooltip="Открытая книга (роман)"/>
              </a:rPr>
              <a:t>Открытая книга</a:t>
            </a:r>
            <a:r>
              <a:rPr lang="ru-RU" sz="2000" dirty="0"/>
              <a:t>» Татьяны Власенковой</a:t>
            </a:r>
            <a:r>
              <a:rPr lang="ru-RU" sz="2000" dirty="0" smtClean="0"/>
              <a:t>. </a:t>
            </a:r>
          </a:p>
        </p:txBody>
      </p:sp>
      <p:sp>
        <p:nvSpPr>
          <p:cNvPr id="6" name="Прямоугольник 5"/>
          <p:cNvSpPr/>
          <p:nvPr/>
        </p:nvSpPr>
        <p:spPr>
          <a:xfrm>
            <a:off x="4021524" y="3275856"/>
            <a:ext cx="2836476" cy="3693319"/>
          </a:xfrm>
          <a:prstGeom prst="rect">
            <a:avLst/>
          </a:prstGeom>
        </p:spPr>
        <p:txBody>
          <a:bodyPr wrap="square">
            <a:spAutoFit/>
          </a:bodyPr>
          <a:lstStyle/>
          <a:p>
            <a:pPr algn="ctr"/>
            <a:r>
              <a:rPr lang="ru-RU" dirty="0"/>
              <a:t>В книге рассказывается о судьбе молодой ученой Татьяны Власенковой. </a:t>
            </a:r>
            <a:endParaRPr lang="ru-RU" dirty="0" smtClean="0"/>
          </a:p>
          <a:p>
            <a:pPr algn="ctr"/>
            <a:r>
              <a:rPr lang="ru-RU" dirty="0" smtClean="0"/>
              <a:t>Она работает  </a:t>
            </a:r>
            <a:r>
              <a:rPr lang="ru-RU" dirty="0"/>
              <a:t>в </a:t>
            </a:r>
            <a:r>
              <a:rPr lang="ru-RU" dirty="0" smtClean="0"/>
              <a:t>области</a:t>
            </a:r>
            <a:r>
              <a:rPr lang="ru-RU" dirty="0"/>
              <a:t> </a:t>
            </a:r>
            <a:endParaRPr lang="ru-RU" dirty="0" smtClean="0"/>
          </a:p>
          <a:p>
            <a:pPr algn="ctr"/>
            <a:r>
              <a:rPr lang="ru-RU" dirty="0" smtClean="0">
                <a:hlinkClick r:id="rId5" tooltip="Микробиология"/>
              </a:rPr>
              <a:t>микробиологии</a:t>
            </a:r>
            <a:r>
              <a:rPr lang="ru-RU" dirty="0" smtClean="0"/>
              <a:t>.</a:t>
            </a:r>
          </a:p>
          <a:p>
            <a:pPr algn="ctr"/>
            <a:r>
              <a:rPr lang="ru-RU" dirty="0" smtClean="0"/>
              <a:t>Писатель </a:t>
            </a:r>
            <a:r>
              <a:rPr lang="ru-RU" dirty="0"/>
              <a:t>прослеживает путь героини </a:t>
            </a:r>
            <a:endParaRPr lang="ru-RU" dirty="0" smtClean="0"/>
          </a:p>
          <a:p>
            <a:pPr algn="ctr"/>
            <a:r>
              <a:rPr lang="ru-RU" dirty="0" smtClean="0"/>
              <a:t>к </a:t>
            </a:r>
            <a:r>
              <a:rPr lang="ru-RU" dirty="0"/>
              <a:t>научному открытию, которое оказало глубокое влияние на развитие медицинской науки.</a:t>
            </a:r>
          </a:p>
        </p:txBody>
      </p:sp>
    </p:spTree>
    <p:extLst>
      <p:ext uri="{BB962C8B-B14F-4D97-AF65-F5344CB8AC3E}">
        <p14:creationId xmlns:p14="http://schemas.microsoft.com/office/powerpoint/2010/main" val="160646751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0648" y="395536"/>
            <a:ext cx="6400800" cy="1011936"/>
          </a:xfrm>
        </p:spPr>
        <p:txBody>
          <a:bodyPr>
            <a:normAutofit/>
          </a:bodyPr>
          <a:lstStyle/>
          <a:p>
            <a:r>
              <a:rPr lang="ru-RU" dirty="0"/>
              <a:t>2. </a:t>
            </a:r>
            <a:r>
              <a:rPr lang="ru-RU" b="1" dirty="0"/>
              <a:t>СОФЬЯ КОВАЛЕВСКАЯ</a:t>
            </a:r>
            <a:r>
              <a:rPr lang="ru-RU" dirty="0"/>
              <a:t>, </a:t>
            </a:r>
            <a:r>
              <a:rPr lang="ru-RU" sz="2700" dirty="0"/>
              <a:t>ПЕРВАЯ ЖЕНЩИНА – МАТЕМАТИК</a:t>
            </a:r>
          </a:p>
        </p:txBody>
      </p:sp>
      <p:sp>
        <p:nvSpPr>
          <p:cNvPr id="3" name="Объект 2"/>
          <p:cNvSpPr>
            <a:spLocks noGrp="1"/>
          </p:cNvSpPr>
          <p:nvPr>
            <p:ph sz="quarter" idx="1"/>
          </p:nvPr>
        </p:nvSpPr>
        <p:spPr/>
        <p:txBody>
          <a:bodyPr>
            <a:normAutofit/>
          </a:bodyPr>
          <a:lstStyle/>
          <a:p>
            <a:pPr marL="0" indent="0">
              <a:buNone/>
            </a:pPr>
            <a:r>
              <a:rPr lang="ru-RU" sz="2400" dirty="0" smtClean="0"/>
              <a:t>О математика земная,</a:t>
            </a:r>
          </a:p>
          <a:p>
            <a:pPr marL="0" indent="0">
              <a:buNone/>
            </a:pPr>
            <a:r>
              <a:rPr lang="ru-RU" sz="2400" dirty="0" smtClean="0"/>
              <a:t>Гордись, прекрасная, собой,</a:t>
            </a:r>
          </a:p>
          <a:p>
            <a:pPr marL="0" indent="0">
              <a:buNone/>
            </a:pPr>
            <a:r>
              <a:rPr lang="ru-RU" sz="2400" dirty="0" smtClean="0"/>
              <a:t>Ты всем наукам мать родная,</a:t>
            </a:r>
          </a:p>
          <a:p>
            <a:pPr marL="0" indent="0">
              <a:buNone/>
            </a:pPr>
            <a:r>
              <a:rPr lang="ru-RU" sz="2400" dirty="0" smtClean="0"/>
              <a:t>И дорожат они тобой!</a:t>
            </a:r>
            <a:endParaRPr lang="ru-RU" sz="2400" dirty="0"/>
          </a:p>
        </p:txBody>
      </p:sp>
      <p:pic>
        <p:nvPicPr>
          <p:cNvPr id="2050" name="Picture 2" descr="https://admin.cgon.ru/storage/WO1JwWU5sjOVazKNkZssFoQ3ZWyPy1vmQRxUwAu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8800" y="3923928"/>
            <a:ext cx="3816424" cy="4783251"/>
          </a:xfrm>
          <a:prstGeom prst="ellipse">
            <a:avLst/>
          </a:prstGeom>
          <a:ln w="63500" cap="rnd">
            <a:solidFill>
              <a:schemeClr val="bg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04692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0648" y="827584"/>
            <a:ext cx="6400800" cy="1011936"/>
          </a:xfrm>
        </p:spPr>
        <p:txBody>
          <a:bodyPr>
            <a:noAutofit/>
          </a:bodyPr>
          <a:lstStyle/>
          <a:p>
            <a:r>
              <a:rPr lang="ru-RU" sz="2200" dirty="0"/>
              <a:t>«Я чувствую, что предназначена служить истине – науке, и прокладывать новый путь женщинам, потому что это значит – служить справедливости». </a:t>
            </a:r>
            <a:br>
              <a:rPr lang="ru-RU" sz="2200" dirty="0"/>
            </a:br>
            <a:endParaRPr lang="ru-RU" sz="2200" dirty="0"/>
          </a:p>
        </p:txBody>
      </p:sp>
      <p:sp>
        <p:nvSpPr>
          <p:cNvPr id="3" name="Объект 2"/>
          <p:cNvSpPr>
            <a:spLocks noGrp="1"/>
          </p:cNvSpPr>
          <p:nvPr>
            <p:ph sz="quarter" idx="1"/>
          </p:nvPr>
        </p:nvSpPr>
        <p:spPr>
          <a:xfrm>
            <a:off x="0" y="1979712"/>
            <a:ext cx="6669360" cy="6096000"/>
          </a:xfrm>
        </p:spPr>
        <p:txBody>
          <a:bodyPr>
            <a:noAutofit/>
          </a:bodyPr>
          <a:lstStyle/>
          <a:p>
            <a:pPr algn="just"/>
            <a:r>
              <a:rPr lang="ru-RU" sz="1800" dirty="0"/>
              <a:t>Первая в мире женщина – профессор, и первая в мире женщина – математик в России, Софья Васильевна Ковалевская (1850-1861), познакомилась с математикой в раннем детстве. Легенда гласит, что из-за нехватки обоев стены её детской были оклеены лекциями математика Михаила Остроградского о дифференциальном и интегральном исчислении.</a:t>
            </a:r>
          </a:p>
          <a:p>
            <a:pPr algn="just"/>
            <a:r>
              <a:rPr lang="ru-RU" sz="1800" dirty="0"/>
              <a:t>Первые уроки она получила от домашнего наставника, но получить высшее образование она смогла только за границей. В то время доступ женщин в университет был закрыт, поэтому Софья организует фиктивный брак и уезжает с мужем – молодым ученым – в Германию. Там она слушает лекции сначала в </a:t>
            </a:r>
            <a:r>
              <a:rPr lang="ru-RU" sz="1800" dirty="0" err="1"/>
              <a:t>Гейдельбергском</a:t>
            </a:r>
            <a:r>
              <a:rPr lang="ru-RU" sz="1800" dirty="0"/>
              <a:t> университете, потом в Белинском университете, а в 1874 году получает степень доктора философии </a:t>
            </a:r>
            <a:r>
              <a:rPr lang="ru-RU" sz="1800" dirty="0" err="1"/>
              <a:t>Гёттингенского</a:t>
            </a:r>
            <a:r>
              <a:rPr lang="ru-RU" sz="1800" dirty="0"/>
              <a:t> университета. </a:t>
            </a:r>
          </a:p>
          <a:p>
            <a:pPr algn="just"/>
            <a:r>
              <a:rPr lang="ru-RU" sz="1800" dirty="0" smtClean="0"/>
              <a:t>В </a:t>
            </a:r>
            <a:r>
              <a:rPr lang="ru-RU" sz="1800" dirty="0"/>
              <a:t>1883 году Софья вместе с дочерью приезжает в Берлин и получает место профессора кафедры математики, где читает лекции студентам. В 1888 году первая женщина – профессор пишет работу «Задача о вращении твердого тела вокруг неподвижной точки», в которой открывает третий классический способ решения этой задачи, продвинув вперед работу, начатую Леонардом Эйлером</a:t>
            </a:r>
            <a:r>
              <a:rPr lang="ru-RU" sz="1800" dirty="0" smtClean="0"/>
              <a:t>.</a:t>
            </a:r>
            <a:endParaRPr lang="ru-RU" sz="1800" dirty="0"/>
          </a:p>
        </p:txBody>
      </p:sp>
    </p:spTree>
    <p:extLst>
      <p:ext uri="{BB962C8B-B14F-4D97-AF65-F5344CB8AC3E}">
        <p14:creationId xmlns:p14="http://schemas.microsoft.com/office/powerpoint/2010/main" val="26427319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764704" y="4860032"/>
            <a:ext cx="5368875" cy="3983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5" name="Picture 3" descr="C:\Users\User\Desktop\гАДЕЛЬШИНА\IMG_20210303_1500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0888" y="1331640"/>
            <a:ext cx="2304256" cy="3475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Заголовок 1"/>
          <p:cNvSpPr>
            <a:spLocks noGrp="1"/>
          </p:cNvSpPr>
          <p:nvPr>
            <p:ph type="title"/>
          </p:nvPr>
        </p:nvSpPr>
        <p:spPr>
          <a:xfrm>
            <a:off x="188640" y="179512"/>
            <a:ext cx="6400800" cy="1011936"/>
          </a:xfrm>
        </p:spPr>
        <p:txBody>
          <a:bodyPr>
            <a:noAutofit/>
          </a:bodyPr>
          <a:lstStyle/>
          <a:p>
            <a:r>
              <a:rPr lang="ru-RU" sz="2200" dirty="0" smtClean="0"/>
              <a:t>О Софье Ковалевской можно прочитать </a:t>
            </a:r>
            <a:br>
              <a:rPr lang="ru-RU" sz="2200" dirty="0" smtClean="0"/>
            </a:br>
            <a:r>
              <a:rPr lang="ru-RU" sz="2200" dirty="0" smtClean="0"/>
              <a:t>в книге «100 великих ученых»</a:t>
            </a:r>
            <a:endParaRPr lang="ru-RU" sz="2200" dirty="0"/>
          </a:p>
        </p:txBody>
      </p:sp>
    </p:spTree>
    <p:extLst>
      <p:ext uri="{BB962C8B-B14F-4D97-AF65-F5344CB8AC3E}">
        <p14:creationId xmlns:p14="http://schemas.microsoft.com/office/powerpoint/2010/main" val="2655511023"/>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615</TotalTime>
  <Words>1920</Words>
  <Application>Microsoft Office PowerPoint</Application>
  <PresentationFormat>Экран (4:3)</PresentationFormat>
  <Paragraphs>103</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Официальная</vt:lpstr>
      <vt:lpstr>Российские  женщины – ученые.  Страницы истории. </vt:lpstr>
      <vt:lpstr>Презентация PowerPoint</vt:lpstr>
      <vt:lpstr>Презентация PowerPoint</vt:lpstr>
      <vt:lpstr>1. ЗИНАИДА ЕРМОЛЬЕВА.  «ГОСПОЖА ПЕНИЦИЛЛИН» </vt:lpstr>
      <vt:lpstr>Одна из родоначальниц отечественной микробиологии</vt:lpstr>
      <vt:lpstr>  </vt:lpstr>
      <vt:lpstr>2. СОФЬЯ КОВАЛЕВСКАЯ, ПЕРВАЯ ЖЕНЩИНА – МАТЕМАТИК</vt:lpstr>
      <vt:lpstr>«Я чувствую, что предназначена служить истине – науке, и прокладывать новый путь женщинам, потому что это значит – служить справедливости».  </vt:lpstr>
      <vt:lpstr>О Софье Ковалевской можно прочитать  в книге «100 великих ученых»</vt:lpstr>
      <vt:lpstr>3. ЛИНА ШТЕРН,  ПЕРВАЯ ЖЕНЩИНА - АКАДЕМИК СССР</vt:lpstr>
      <vt:lpstr>Лина Штерн — первая женщина-профессор Женевского университета</vt:lpstr>
      <vt:lpstr>Библиография</vt:lpstr>
      <vt:lpstr>4. ОЛЬГА ЛАДЫЖЕНСКАЯ, МАТЕМАТИК</vt:lpstr>
      <vt:lpstr>Мы любим все — и жар холодных чисел, И дар божественных видений, Нам внятно все—и острый галльский смысл, И сумрачный германский гений.  Александр Блок</vt:lpstr>
      <vt:lpstr>В творчестве  Александра Исаевича Солженицына </vt:lpstr>
      <vt:lpstr>НАТАЛЬЯ БЕХТЕРЕВА СОВЕТСКИЙ И РОССИЙСКИЙ НЕЙРОФИЗИОЛОГ </vt:lpstr>
      <vt:lpstr>НАУЧНЫЙ РУКОВОДИТЕЛЬ ИНСТИТУТА МОЗГА РАН</vt:lpstr>
      <vt:lpstr>Библиография</vt:lpstr>
      <vt:lpstr>6. МАГДАЛИНА ПЕТРОВНА ПОКРОВСКАЯ  (1901-1980)</vt:lpstr>
      <vt:lpstr>Магдалина Покровская:  «Я верила, что нашла надежное, хорошее оружие против чумы... И оно не обмануло меня» </vt:lpstr>
      <vt:lpstr>Библиография</vt:lpstr>
      <vt:lpstr>7. ФАТИМА БУТАЕВА, ИЗОБРЕТАТЕЛЬ ЛЮМИНЕСЦЕНТНЫХ ЛАМП</vt:lpstr>
      <vt:lpstr>«В истории мировой науки трудно найти второй подобный пример: женщина-ученый, представительница малочисленного народа, за сто лет до ее рождения не имевшего собственной письменности, внесла существенный вклад в научные и технические достижения, решительно изменившие жизнь большинства людей на планете» -  Из ст. «Фатима Бутаева: у истоков создания лазера» </vt:lpstr>
      <vt:lpstr>Презентация PowerPoint</vt:lpstr>
      <vt:lpstr>Заключение</vt:lpstr>
      <vt:lpstr>Источники: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Российские женщины – ученые. Страницы истории</dc:title>
  <dc:creator>User</dc:creator>
  <cp:lastModifiedBy>User</cp:lastModifiedBy>
  <cp:revision>47</cp:revision>
  <dcterms:created xsi:type="dcterms:W3CDTF">2021-03-02T10:36:46Z</dcterms:created>
  <dcterms:modified xsi:type="dcterms:W3CDTF">2021-03-04T06:43:42Z</dcterms:modified>
</cp:coreProperties>
</file>