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84" r:id="rId3"/>
    <p:sldId id="283"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6" r:id="rId31"/>
    <p:sldId id="287"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4C71EC6-210F-42DE-9C53-41977AD35B3D}" type="datetimeFigureOut">
              <a:rPr lang="ru-RU" smtClean="0"/>
              <a:t>09.12.2020</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19B0651-EE4F-4900-A07F-96A6BFA9D0F0}" type="slidenum">
              <a:rPr lang="ru-RU" smtClean="0"/>
              <a:t>‹#›</a:t>
            </a:fld>
            <a:endParaRPr lang="ru-RU"/>
          </a:p>
        </p:txBody>
      </p:sp>
    </p:spTree>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09.12.2020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09.12.2020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09.12.2020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t>09.12.2020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09.12.2020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09.12.2020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B4C71EC6-210F-42DE-9C53-41977AD35B3D}" type="datetimeFigureOut">
              <a:rPr lang="ru-RU" smtClean="0"/>
              <a:t>09.12.2020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4C71EC6-210F-42DE-9C53-41977AD35B3D}" type="datetimeFigureOut">
              <a:rPr lang="ru-RU" smtClean="0"/>
              <a:t>09.12.2020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B4C71EC6-210F-42DE-9C53-41977AD35B3D}" type="datetimeFigureOut">
              <a:rPr lang="ru-RU" smtClean="0"/>
              <a:t>09.12.2020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4C71EC6-210F-42DE-9C53-41977AD35B3D}" type="datetimeFigureOut">
              <a:rPr lang="ru-RU" smtClean="0"/>
              <a:t>09.12.2020</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19B0651-EE4F-4900-A07F-96A6BFA9D0F0}"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C71EC6-210F-42DE-9C53-41977AD35B3D}" type="datetimeFigureOut">
              <a:rPr lang="ru-RU" smtClean="0"/>
              <a:t>09.12.2020</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spd="slow">
    <p:pull/>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n.org/ru/documents/ods.asp?m=A/RES/217(III)"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vopi.ru/uploads/posts/2016-12/1481362507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556792"/>
            <a:ext cx="5326394" cy="3456367"/>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0" y="620688"/>
            <a:ext cx="8816008" cy="1829761"/>
          </a:xfrm>
        </p:spPr>
        <p:txBody>
          <a:bodyPr>
            <a:noAutofit/>
          </a:bodyPr>
          <a:lstStyle/>
          <a:p>
            <a:pPr algn="ctr"/>
            <a:r>
              <a:rPr lang="ru-RU" sz="5400" dirty="0">
                <a:solidFill>
                  <a:srgbClr val="FF0000"/>
                </a:solidFill>
                <a:effectLst/>
                <a:latin typeface="Times New Roman" panose="02020603050405020304" pitchFamily="18" charset="0"/>
                <a:cs typeface="Times New Roman" panose="02020603050405020304" pitchFamily="18" charset="0"/>
              </a:rPr>
              <a:t>Всеобщая декларация </a:t>
            </a:r>
            <a:r>
              <a:rPr lang="ru-RU" sz="5400" dirty="0" smtClean="0">
                <a:solidFill>
                  <a:srgbClr val="FF0000"/>
                </a:solidFill>
                <a:effectLst/>
                <a:latin typeface="Times New Roman" panose="02020603050405020304" pitchFamily="18" charset="0"/>
                <a:cs typeface="Times New Roman" panose="02020603050405020304" pitchFamily="18" charset="0"/>
              </a:rPr>
              <a:t/>
            </a:r>
            <a:br>
              <a:rPr lang="ru-RU" sz="5400" dirty="0" smtClean="0">
                <a:solidFill>
                  <a:srgbClr val="FF0000"/>
                </a:solidFill>
                <a:effectLst/>
                <a:latin typeface="Times New Roman" panose="02020603050405020304" pitchFamily="18" charset="0"/>
                <a:cs typeface="Times New Roman" panose="02020603050405020304" pitchFamily="18" charset="0"/>
              </a:rPr>
            </a:br>
            <a:r>
              <a:rPr lang="ru-RU" sz="5400" dirty="0" smtClean="0">
                <a:solidFill>
                  <a:srgbClr val="FF0000"/>
                </a:solidFill>
                <a:effectLst/>
                <a:latin typeface="Times New Roman" panose="02020603050405020304" pitchFamily="18" charset="0"/>
                <a:cs typeface="Times New Roman" panose="02020603050405020304" pitchFamily="18" charset="0"/>
              </a:rPr>
              <a:t>прав </a:t>
            </a:r>
            <a:r>
              <a:rPr lang="ru-RU" sz="5400" dirty="0">
                <a:solidFill>
                  <a:srgbClr val="FF0000"/>
                </a:solidFill>
                <a:effectLst/>
                <a:latin typeface="Times New Roman" panose="02020603050405020304" pitchFamily="18" charset="0"/>
                <a:cs typeface="Times New Roman" panose="02020603050405020304" pitchFamily="18" charset="0"/>
              </a:rPr>
              <a:t>человека</a:t>
            </a:r>
            <a:br>
              <a:rPr lang="ru-RU" sz="5400" dirty="0">
                <a:solidFill>
                  <a:srgbClr val="FF0000"/>
                </a:solidFill>
                <a:effectLst/>
                <a:latin typeface="Times New Roman" panose="02020603050405020304" pitchFamily="18" charset="0"/>
                <a:cs typeface="Times New Roman" panose="02020603050405020304" pitchFamily="18" charset="0"/>
              </a:rPr>
            </a:br>
            <a:endParaRPr lang="ru-RU" sz="5400" dirty="0">
              <a:solidFill>
                <a:srgbClr val="FF0000"/>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0" y="5658296"/>
            <a:ext cx="9144000" cy="1199704"/>
          </a:xfrm>
        </p:spPr>
        <p:txBody>
          <a:bodyPr>
            <a:normAutofit/>
          </a:bodyPr>
          <a:lstStyle/>
          <a:p>
            <a:pPr algn="l"/>
            <a:r>
              <a:rPr lang="ru-RU" i="1" dirty="0">
                <a:solidFill>
                  <a:srgbClr val="002060"/>
                </a:solidFill>
              </a:rPr>
              <a:t>Принята </a:t>
            </a:r>
            <a:r>
              <a:rPr lang="ru-RU" dirty="0">
                <a:solidFill>
                  <a:srgbClr val="002060"/>
                </a:solidFill>
                <a:hlinkClick r:id="rId3"/>
              </a:rPr>
              <a:t>резолюцией 217 А (III)</a:t>
            </a:r>
            <a:r>
              <a:rPr lang="ru-RU" dirty="0">
                <a:solidFill>
                  <a:srgbClr val="002060"/>
                </a:solidFill>
              </a:rPr>
              <a:t> </a:t>
            </a:r>
            <a:r>
              <a:rPr lang="ru-RU" i="1" dirty="0">
                <a:solidFill>
                  <a:srgbClr val="002060"/>
                </a:solidFill>
              </a:rPr>
              <a:t>Генеральной Ассамблеи ООН от 10 декабря 1948 года</a:t>
            </a:r>
            <a:endParaRPr lang="ru-RU" dirty="0">
              <a:solidFill>
                <a:srgbClr val="002060"/>
              </a:solidFill>
            </a:endParaRPr>
          </a:p>
        </p:txBody>
      </p:sp>
    </p:spTree>
    <p:extLst>
      <p:ext uri="{BB962C8B-B14F-4D97-AF65-F5344CB8AC3E}">
        <p14:creationId xmlns:p14="http://schemas.microsoft.com/office/powerpoint/2010/main" val="1829580667"/>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dirty="0" smtClean="0"/>
              <a:t>Каждый </a:t>
            </a:r>
            <a:r>
              <a:rPr lang="ru-RU" dirty="0"/>
              <a:t>человек, для определения его прав и обязанностей и для установления обоснованности предъявленного ему уголовного обвинения, имеет право, на основе полного равенства, на то, чтобы его дело было рассмотрено гласно и с соблюдением всех требований справедливости независимым и беспристрастным судом.</a:t>
            </a:r>
          </a:p>
          <a:p>
            <a:endParaRPr lang="ru-RU" dirty="0"/>
          </a:p>
        </p:txBody>
      </p:sp>
      <p:sp>
        <p:nvSpPr>
          <p:cNvPr id="3" name="Заголовок 2"/>
          <p:cNvSpPr>
            <a:spLocks noGrp="1"/>
          </p:cNvSpPr>
          <p:nvPr>
            <p:ph type="title"/>
          </p:nvPr>
        </p:nvSpPr>
        <p:spPr/>
        <p:txBody>
          <a:bodyPr>
            <a:normAutofit fontScale="90000"/>
          </a:bodyPr>
          <a:lstStyle/>
          <a:p>
            <a:r>
              <a:rPr lang="ru-RU" dirty="0"/>
              <a:t>Статья 10</a:t>
            </a:r>
            <a:br>
              <a:rPr lang="ru-RU" dirty="0"/>
            </a:br>
            <a:endParaRPr lang="ru-RU" dirty="0"/>
          </a:p>
        </p:txBody>
      </p:sp>
    </p:spTree>
    <p:extLst>
      <p:ext uri="{BB962C8B-B14F-4D97-AF65-F5344CB8AC3E}">
        <p14:creationId xmlns:p14="http://schemas.microsoft.com/office/powerpoint/2010/main" val="2617457324"/>
      </p:ext>
    </p:extLst>
  </p:cSld>
  <p:clrMapOvr>
    <a:masterClrMapping/>
  </p:clrMapOvr>
  <p:transition spd="slow">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85000" lnSpcReduction="20000"/>
          </a:bodyPr>
          <a:lstStyle/>
          <a:p>
            <a:r>
              <a:rPr lang="ru-RU" dirty="0" smtClean="0"/>
              <a:t>1</a:t>
            </a:r>
            <a:r>
              <a:rPr lang="ru-RU" dirty="0"/>
              <a:t>. Каждый человек, обвиняемый в совершении преступления, имеет право считаться невиновным до тех пор, пока его виновность не будет установлена законным порядком путем гласного судебного разбирательства, при котором ему обеспечиваются все возможности для защиты.</a:t>
            </a:r>
          </a:p>
          <a:p>
            <a:r>
              <a:rPr lang="ru-RU" dirty="0"/>
              <a:t>2. Никто не может быть осужден за преступление на основании совершения какого-либо деяния или за бездействие, которые во время их совершения не составляли преступления по национальным законам или по международному праву. Не может также налагаться наказание более тяжкое, нежели то, которое могло быть применено в то время, когда преступление было совершено.</a:t>
            </a:r>
          </a:p>
        </p:txBody>
      </p:sp>
      <p:sp>
        <p:nvSpPr>
          <p:cNvPr id="3" name="Заголовок 2"/>
          <p:cNvSpPr>
            <a:spLocks noGrp="1"/>
          </p:cNvSpPr>
          <p:nvPr>
            <p:ph type="title"/>
          </p:nvPr>
        </p:nvSpPr>
        <p:spPr/>
        <p:txBody>
          <a:bodyPr>
            <a:normAutofit fontScale="90000"/>
          </a:bodyPr>
          <a:lstStyle/>
          <a:p>
            <a:r>
              <a:rPr lang="ru-RU" dirty="0"/>
              <a:t>Статья 11</a:t>
            </a:r>
            <a:br>
              <a:rPr lang="ru-RU" dirty="0"/>
            </a:br>
            <a:endParaRPr lang="ru-RU" dirty="0"/>
          </a:p>
        </p:txBody>
      </p:sp>
    </p:spTree>
    <p:extLst>
      <p:ext uri="{BB962C8B-B14F-4D97-AF65-F5344CB8AC3E}">
        <p14:creationId xmlns:p14="http://schemas.microsoft.com/office/powerpoint/2010/main" val="1402086653"/>
      </p:ext>
    </p:extLst>
  </p:cSld>
  <p:clrMapOvr>
    <a:masterClrMapping/>
  </p:clrMapOvr>
  <p:transition spd="slow">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dirty="0" smtClean="0"/>
              <a:t>Никто </a:t>
            </a:r>
            <a:r>
              <a:rPr lang="ru-RU" dirty="0"/>
              <a:t>не может подвергаться произвольному вмешательству в его личную и семейную жизнь, произвольным посягательствам на неприкосновенность его жилища, тайну его корреспонденции или на его честь и репутацию. Каждый человек имеет право на защиту закона от такого вмешательства или таких посягательств.</a:t>
            </a:r>
          </a:p>
          <a:p>
            <a:endParaRPr lang="ru-RU" dirty="0"/>
          </a:p>
        </p:txBody>
      </p:sp>
      <p:sp>
        <p:nvSpPr>
          <p:cNvPr id="3" name="Заголовок 2"/>
          <p:cNvSpPr>
            <a:spLocks noGrp="1"/>
          </p:cNvSpPr>
          <p:nvPr>
            <p:ph type="title"/>
          </p:nvPr>
        </p:nvSpPr>
        <p:spPr/>
        <p:txBody>
          <a:bodyPr>
            <a:normAutofit fontScale="90000"/>
          </a:bodyPr>
          <a:lstStyle/>
          <a:p>
            <a:r>
              <a:rPr lang="ru-RU" dirty="0"/>
              <a:t>Статья 12</a:t>
            </a:r>
            <a:br>
              <a:rPr lang="ru-RU" dirty="0"/>
            </a:br>
            <a:endParaRPr lang="ru-RU" dirty="0"/>
          </a:p>
        </p:txBody>
      </p:sp>
    </p:spTree>
    <p:extLst>
      <p:ext uri="{BB962C8B-B14F-4D97-AF65-F5344CB8AC3E}">
        <p14:creationId xmlns:p14="http://schemas.microsoft.com/office/powerpoint/2010/main" val="2660264295"/>
      </p:ext>
    </p:extLst>
  </p:cSld>
  <p:clrMapOvr>
    <a:masterClrMapping/>
  </p:clrMapOvr>
  <p:transition spd="slow">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dirty="0" smtClean="0"/>
              <a:t>1</a:t>
            </a:r>
            <a:r>
              <a:rPr lang="ru-RU" dirty="0"/>
              <a:t>. Каждый человек имеет право свободно передвигаться и выбирать себе местожительство в пределах каждого государства.</a:t>
            </a:r>
          </a:p>
          <a:p>
            <a:r>
              <a:rPr lang="ru-RU" dirty="0"/>
              <a:t>2. Каждый человек имеет право покидать любую страну, включая свою собственную, и возвращаться в свою страну.</a:t>
            </a:r>
          </a:p>
          <a:p>
            <a:endParaRPr lang="ru-RU" dirty="0"/>
          </a:p>
        </p:txBody>
      </p:sp>
      <p:sp>
        <p:nvSpPr>
          <p:cNvPr id="3" name="Заголовок 2"/>
          <p:cNvSpPr>
            <a:spLocks noGrp="1"/>
          </p:cNvSpPr>
          <p:nvPr>
            <p:ph type="title"/>
          </p:nvPr>
        </p:nvSpPr>
        <p:spPr/>
        <p:txBody>
          <a:bodyPr>
            <a:normAutofit fontScale="90000"/>
          </a:bodyPr>
          <a:lstStyle/>
          <a:p>
            <a:r>
              <a:rPr lang="ru-RU" dirty="0"/>
              <a:t>Статья 13</a:t>
            </a:r>
            <a:br>
              <a:rPr lang="ru-RU" dirty="0"/>
            </a:br>
            <a:endParaRPr lang="ru-RU" dirty="0"/>
          </a:p>
        </p:txBody>
      </p:sp>
    </p:spTree>
    <p:extLst>
      <p:ext uri="{BB962C8B-B14F-4D97-AF65-F5344CB8AC3E}">
        <p14:creationId xmlns:p14="http://schemas.microsoft.com/office/powerpoint/2010/main" val="3160232272"/>
      </p:ext>
    </p:extLst>
  </p:cSld>
  <p:clrMapOvr>
    <a:masterClrMapping/>
  </p:clrMapOvr>
  <p:transition spd="slow">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dirty="0" smtClean="0"/>
              <a:t>1</a:t>
            </a:r>
            <a:r>
              <a:rPr lang="ru-RU" dirty="0"/>
              <a:t>. Каждый человек имеет право искать убежища от преследования в других странах и пользоваться этим убежищем.</a:t>
            </a:r>
          </a:p>
          <a:p>
            <a:r>
              <a:rPr lang="ru-RU" dirty="0"/>
              <a:t>2. Это право не может быть использовано в случае преследования, в действительности основанного на совершении неполитического преступления, или деяния, противоречащего целям и принципам Организации Объединенных Наций.</a:t>
            </a:r>
          </a:p>
          <a:p>
            <a:endParaRPr lang="ru-RU" dirty="0"/>
          </a:p>
        </p:txBody>
      </p:sp>
      <p:sp>
        <p:nvSpPr>
          <p:cNvPr id="3" name="Заголовок 2"/>
          <p:cNvSpPr>
            <a:spLocks noGrp="1"/>
          </p:cNvSpPr>
          <p:nvPr>
            <p:ph type="title"/>
          </p:nvPr>
        </p:nvSpPr>
        <p:spPr/>
        <p:txBody>
          <a:bodyPr>
            <a:normAutofit fontScale="90000"/>
          </a:bodyPr>
          <a:lstStyle/>
          <a:p>
            <a:r>
              <a:rPr lang="ru-RU" dirty="0"/>
              <a:t>Статья 14</a:t>
            </a:r>
            <a:br>
              <a:rPr lang="ru-RU" dirty="0"/>
            </a:br>
            <a:endParaRPr lang="ru-RU" dirty="0"/>
          </a:p>
        </p:txBody>
      </p:sp>
    </p:spTree>
    <p:extLst>
      <p:ext uri="{BB962C8B-B14F-4D97-AF65-F5344CB8AC3E}">
        <p14:creationId xmlns:p14="http://schemas.microsoft.com/office/powerpoint/2010/main" val="2941729182"/>
      </p:ext>
    </p:extLst>
  </p:cSld>
  <p:clrMapOvr>
    <a:masterClrMapping/>
  </p:clrMapOvr>
  <p:transition spd="slow">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dirty="0" smtClean="0"/>
              <a:t>1</a:t>
            </a:r>
            <a:r>
              <a:rPr lang="ru-RU" dirty="0"/>
              <a:t>. Каждый человек имеет право на гражданство.</a:t>
            </a:r>
          </a:p>
          <a:p>
            <a:r>
              <a:rPr lang="ru-RU" dirty="0"/>
              <a:t>2. Никто не может быть произвольно лишен своего гражданства или права изменить свое гражданство.</a:t>
            </a:r>
          </a:p>
        </p:txBody>
      </p:sp>
      <p:sp>
        <p:nvSpPr>
          <p:cNvPr id="3" name="Заголовок 2"/>
          <p:cNvSpPr>
            <a:spLocks noGrp="1"/>
          </p:cNvSpPr>
          <p:nvPr>
            <p:ph type="title"/>
          </p:nvPr>
        </p:nvSpPr>
        <p:spPr/>
        <p:txBody>
          <a:bodyPr>
            <a:normAutofit fontScale="90000"/>
          </a:bodyPr>
          <a:lstStyle/>
          <a:p>
            <a:r>
              <a:rPr lang="ru-RU" dirty="0"/>
              <a:t>Статья 15</a:t>
            </a:r>
            <a:br>
              <a:rPr lang="ru-RU" dirty="0"/>
            </a:br>
            <a:endParaRPr lang="ru-RU" dirty="0"/>
          </a:p>
        </p:txBody>
      </p:sp>
      <p:pic>
        <p:nvPicPr>
          <p:cNvPr id="2050" name="Picture 2" descr="https://professional-advokat.ru/wp-content/uploads/2015/11/hands-598145_1920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8024" y="3933056"/>
            <a:ext cx="3891472" cy="2592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7636700"/>
      </p:ext>
    </p:extLst>
  </p:cSld>
  <p:clrMapOvr>
    <a:masterClrMapping/>
  </p:clrMapOvr>
  <p:transition spd="slow">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20000"/>
          </a:bodyPr>
          <a:lstStyle/>
          <a:p>
            <a:r>
              <a:rPr lang="ru-RU" dirty="0" smtClean="0"/>
              <a:t>1</a:t>
            </a:r>
            <a:r>
              <a:rPr lang="ru-RU" dirty="0"/>
              <a:t>. Мужчины и женщины, достигшие совершеннолетия, имеют право без всяких ограничений по признаку расы, национальности или религии вступать в брак и основывать свою семью. Они пользуются одинаковыми правами в отношении вступления в брак, во время состояния в браке и во время его расторжения.</a:t>
            </a:r>
          </a:p>
          <a:p>
            <a:r>
              <a:rPr lang="ru-RU" dirty="0"/>
              <a:t>2. Брак может быть заключен только при свободном и полном согласии обеих вступающих в брак сторон.</a:t>
            </a:r>
          </a:p>
          <a:p>
            <a:r>
              <a:rPr lang="ru-RU" dirty="0"/>
              <a:t>3. Семья является естественной и основной ячейкой общества и имеет право на защиту со стороны общества и государства.</a:t>
            </a:r>
          </a:p>
          <a:p>
            <a:endParaRPr lang="ru-RU" dirty="0"/>
          </a:p>
        </p:txBody>
      </p:sp>
      <p:sp>
        <p:nvSpPr>
          <p:cNvPr id="3" name="Заголовок 2"/>
          <p:cNvSpPr>
            <a:spLocks noGrp="1"/>
          </p:cNvSpPr>
          <p:nvPr>
            <p:ph type="title"/>
          </p:nvPr>
        </p:nvSpPr>
        <p:spPr/>
        <p:txBody>
          <a:bodyPr>
            <a:normAutofit fontScale="90000"/>
          </a:bodyPr>
          <a:lstStyle/>
          <a:p>
            <a:r>
              <a:rPr lang="ru-RU" dirty="0"/>
              <a:t>Статья 16</a:t>
            </a:r>
            <a:br>
              <a:rPr lang="ru-RU" dirty="0"/>
            </a:br>
            <a:endParaRPr lang="ru-RU" dirty="0"/>
          </a:p>
        </p:txBody>
      </p:sp>
    </p:spTree>
    <p:extLst>
      <p:ext uri="{BB962C8B-B14F-4D97-AF65-F5344CB8AC3E}">
        <p14:creationId xmlns:p14="http://schemas.microsoft.com/office/powerpoint/2010/main" val="965842997"/>
      </p:ext>
    </p:extLst>
  </p:cSld>
  <p:clrMapOvr>
    <a:masterClrMapping/>
  </p:clrMapOvr>
  <p:transition spd="slow">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dirty="0" smtClean="0"/>
              <a:t>1</a:t>
            </a:r>
            <a:r>
              <a:rPr lang="ru-RU" dirty="0"/>
              <a:t>. Каждый человек имеет право владеть имуществом как единолично, так и совместно с другими.</a:t>
            </a:r>
          </a:p>
          <a:p>
            <a:r>
              <a:rPr lang="ru-RU" dirty="0"/>
              <a:t>2. Никто не должен быть произвольно лишен своего имущества.</a:t>
            </a:r>
          </a:p>
          <a:p>
            <a:endParaRPr lang="ru-RU" dirty="0"/>
          </a:p>
        </p:txBody>
      </p:sp>
      <p:sp>
        <p:nvSpPr>
          <p:cNvPr id="3" name="Заголовок 2"/>
          <p:cNvSpPr>
            <a:spLocks noGrp="1"/>
          </p:cNvSpPr>
          <p:nvPr>
            <p:ph type="title"/>
          </p:nvPr>
        </p:nvSpPr>
        <p:spPr/>
        <p:txBody>
          <a:bodyPr>
            <a:normAutofit fontScale="90000"/>
          </a:bodyPr>
          <a:lstStyle/>
          <a:p>
            <a:r>
              <a:rPr lang="ru-RU" dirty="0"/>
              <a:t>Статья 17</a:t>
            </a:r>
            <a:br>
              <a:rPr lang="ru-RU" dirty="0"/>
            </a:br>
            <a:endParaRPr lang="ru-RU" dirty="0"/>
          </a:p>
        </p:txBody>
      </p:sp>
    </p:spTree>
    <p:extLst>
      <p:ext uri="{BB962C8B-B14F-4D97-AF65-F5344CB8AC3E}">
        <p14:creationId xmlns:p14="http://schemas.microsoft.com/office/powerpoint/2010/main" val="2467717167"/>
      </p:ext>
    </p:extLst>
  </p:cSld>
  <p:clrMapOvr>
    <a:masterClrMapping/>
  </p:clrMapOvr>
  <p:transition spd="slow">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dirty="0" smtClean="0"/>
              <a:t>Каждый </a:t>
            </a:r>
            <a:r>
              <a:rPr lang="ru-RU" dirty="0"/>
              <a:t>человек имеет право на свободу мысли, совести и религии; это право включает свободу менять свою религию или убеждения и свободу исповедовать свою религию или убеждения как единолично, так и сообща с другими, публичным или частным порядком в учении, богослужении и выполнении религиозных и ритуальных обрядов.</a:t>
            </a:r>
          </a:p>
          <a:p>
            <a:endParaRPr lang="ru-RU" dirty="0"/>
          </a:p>
        </p:txBody>
      </p:sp>
      <p:sp>
        <p:nvSpPr>
          <p:cNvPr id="3" name="Заголовок 2"/>
          <p:cNvSpPr>
            <a:spLocks noGrp="1"/>
          </p:cNvSpPr>
          <p:nvPr>
            <p:ph type="title"/>
          </p:nvPr>
        </p:nvSpPr>
        <p:spPr/>
        <p:txBody>
          <a:bodyPr>
            <a:normAutofit fontScale="90000"/>
          </a:bodyPr>
          <a:lstStyle/>
          <a:p>
            <a:r>
              <a:rPr lang="ru-RU" dirty="0"/>
              <a:t>Статья 18</a:t>
            </a:r>
            <a:br>
              <a:rPr lang="ru-RU" dirty="0"/>
            </a:br>
            <a:endParaRPr lang="ru-RU" dirty="0"/>
          </a:p>
        </p:txBody>
      </p:sp>
    </p:spTree>
    <p:extLst>
      <p:ext uri="{BB962C8B-B14F-4D97-AF65-F5344CB8AC3E}">
        <p14:creationId xmlns:p14="http://schemas.microsoft.com/office/powerpoint/2010/main" val="1978688511"/>
      </p:ext>
    </p:extLst>
  </p:cSld>
  <p:clrMapOvr>
    <a:masterClrMapping/>
  </p:clrMapOvr>
  <p:transition spd="slow">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692697"/>
            <a:ext cx="8568952" cy="3096343"/>
          </a:xfrm>
        </p:spPr>
        <p:txBody>
          <a:bodyPr>
            <a:normAutofit/>
          </a:bodyPr>
          <a:lstStyle/>
          <a:p>
            <a:r>
              <a:rPr lang="ru-RU" dirty="0" smtClean="0"/>
              <a:t>Каждый </a:t>
            </a:r>
            <a:r>
              <a:rPr lang="ru-RU" dirty="0"/>
              <a:t>человек имеет право на свободу убеждений и на свободное выражение их; это право включает свободу беспрепятственно придерживаться своих убеждений и свободу искать, получать и распространять информацию и идеи любыми средствами и независимо от государственных границ.</a:t>
            </a:r>
          </a:p>
          <a:p>
            <a:endParaRPr lang="ru-RU" dirty="0"/>
          </a:p>
        </p:txBody>
      </p:sp>
      <p:sp>
        <p:nvSpPr>
          <p:cNvPr id="3" name="Заголовок 2"/>
          <p:cNvSpPr>
            <a:spLocks noGrp="1"/>
          </p:cNvSpPr>
          <p:nvPr>
            <p:ph type="title"/>
          </p:nvPr>
        </p:nvSpPr>
        <p:spPr>
          <a:xfrm>
            <a:off x="457200" y="274638"/>
            <a:ext cx="8229600" cy="706090"/>
          </a:xfrm>
        </p:spPr>
        <p:txBody>
          <a:bodyPr>
            <a:normAutofit fontScale="90000"/>
          </a:bodyPr>
          <a:lstStyle/>
          <a:p>
            <a:r>
              <a:rPr lang="ru-RU" dirty="0"/>
              <a:t>Статья 19</a:t>
            </a:r>
            <a:br>
              <a:rPr lang="ru-RU" dirty="0"/>
            </a:br>
            <a:endParaRPr lang="ru-RU" dirty="0"/>
          </a:p>
        </p:txBody>
      </p:sp>
      <p:sp>
        <p:nvSpPr>
          <p:cNvPr id="6" name="Заголовок 2"/>
          <p:cNvSpPr txBox="1">
            <a:spLocks/>
          </p:cNvSpPr>
          <p:nvPr/>
        </p:nvSpPr>
        <p:spPr>
          <a:xfrm>
            <a:off x="323528" y="3789040"/>
            <a:ext cx="8229600" cy="706090"/>
          </a:xfrm>
          <a:prstGeom prst="rect">
            <a:avLst/>
          </a:prstGeom>
        </p:spPr>
        <p:txBody>
          <a:bodyPr vert="horz" rtlCol="0" anchor="ctr">
            <a:normAutofit fontScale="975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ru-RU" dirty="0" smtClean="0"/>
              <a:t>Статья 20</a:t>
            </a:r>
            <a:endParaRPr lang="ru-RU" dirty="0"/>
          </a:p>
        </p:txBody>
      </p:sp>
      <p:sp>
        <p:nvSpPr>
          <p:cNvPr id="7" name="Объект 1"/>
          <p:cNvSpPr txBox="1">
            <a:spLocks/>
          </p:cNvSpPr>
          <p:nvPr/>
        </p:nvSpPr>
        <p:spPr>
          <a:xfrm>
            <a:off x="323528" y="4495130"/>
            <a:ext cx="8568952" cy="3096343"/>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ru-RU" dirty="0"/>
              <a:t>1. Каждый человек имеет право на свободу мирных собраний и ассоциаций.</a:t>
            </a:r>
          </a:p>
          <a:p>
            <a:r>
              <a:rPr lang="ru-RU" dirty="0"/>
              <a:t>2. Никто не может быть принуждаем вступать в какую-либо ассоциацию.</a:t>
            </a:r>
          </a:p>
          <a:p>
            <a:endParaRPr lang="ru-RU" dirty="0"/>
          </a:p>
        </p:txBody>
      </p:sp>
    </p:spTree>
    <p:extLst>
      <p:ext uri="{BB962C8B-B14F-4D97-AF65-F5344CB8AC3E}">
        <p14:creationId xmlns:p14="http://schemas.microsoft.com/office/powerpoint/2010/main" val="4129537084"/>
      </p:ext>
    </p:extLst>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764704"/>
            <a:ext cx="8604448" cy="4525963"/>
          </a:xfrm>
        </p:spPr>
        <p:txBody>
          <a:bodyPr/>
          <a:lstStyle/>
          <a:p>
            <a:r>
              <a:rPr lang="ru-RU" dirty="0"/>
              <a:t>Всеобщая декларация прав человека — рекомендованный для всех стран-членов ООН документ, принятый на третьей сессии Генеральной Ассамблеи ООН от 10 декабря 1948 года в Дворце </a:t>
            </a:r>
            <a:r>
              <a:rPr lang="ru-RU" dirty="0" err="1"/>
              <a:t>Шайо</a:t>
            </a:r>
            <a:r>
              <a:rPr lang="ru-RU" dirty="0"/>
              <a:t> в Париже. Текст Декларации является первым глобальным определением прав, которыми обладают все люди. Состоит из 30 статей и является частью Международного билля о правах человека.</a:t>
            </a:r>
            <a:endParaRPr lang="ru-RU" dirty="0"/>
          </a:p>
        </p:txBody>
      </p:sp>
    </p:spTree>
    <p:extLst>
      <p:ext uri="{BB962C8B-B14F-4D97-AF65-F5344CB8AC3E}">
        <p14:creationId xmlns:p14="http://schemas.microsoft.com/office/powerpoint/2010/main" val="3747154261"/>
      </p:ext>
    </p:extLst>
  </p:cSld>
  <p:clrMapOvr>
    <a:masterClrMapping/>
  </p:clrMapOvr>
  <p:transition spd="slow">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484784"/>
            <a:ext cx="8229600" cy="4525963"/>
          </a:xfrm>
        </p:spPr>
        <p:txBody>
          <a:bodyPr>
            <a:normAutofit fontScale="85000" lnSpcReduction="20000"/>
          </a:bodyPr>
          <a:lstStyle/>
          <a:p>
            <a:r>
              <a:rPr lang="ru-RU" dirty="0" smtClean="0"/>
              <a:t>1</a:t>
            </a:r>
            <a:r>
              <a:rPr lang="ru-RU" dirty="0"/>
              <a:t>. Каждый человек имеет право принимать участие в управлении своей страной непосредственно или через посредство свободно избранных представителей.</a:t>
            </a:r>
          </a:p>
          <a:p>
            <a:r>
              <a:rPr lang="ru-RU" dirty="0"/>
              <a:t>2. Каждый человек имеет право равного доступа к государственной службе в своей стране.</a:t>
            </a:r>
          </a:p>
          <a:p>
            <a:r>
              <a:rPr lang="ru-RU" dirty="0"/>
              <a:t>3. Воля народа должна быть основой власти правительства; эта воля должна находить себе выражение в периодических и нефальсифицированных выборах, которые должны проводиться при всеобщем и равном избирательном праве путем тайного голосования или же посредством других равнозначных форм, обеспечивающих свободу голосования.</a:t>
            </a:r>
          </a:p>
          <a:p>
            <a:endParaRPr lang="ru-RU" dirty="0"/>
          </a:p>
        </p:txBody>
      </p:sp>
      <p:sp>
        <p:nvSpPr>
          <p:cNvPr id="3" name="Заголовок 2"/>
          <p:cNvSpPr>
            <a:spLocks noGrp="1"/>
          </p:cNvSpPr>
          <p:nvPr>
            <p:ph type="title"/>
          </p:nvPr>
        </p:nvSpPr>
        <p:spPr/>
        <p:txBody>
          <a:bodyPr/>
          <a:lstStyle/>
          <a:p>
            <a:r>
              <a:rPr lang="ru-RU" dirty="0"/>
              <a:t>Статья 21</a:t>
            </a:r>
            <a:endParaRPr lang="ru-RU" dirty="0"/>
          </a:p>
        </p:txBody>
      </p:sp>
    </p:spTree>
    <p:extLst>
      <p:ext uri="{BB962C8B-B14F-4D97-AF65-F5344CB8AC3E}">
        <p14:creationId xmlns:p14="http://schemas.microsoft.com/office/powerpoint/2010/main" val="368868795"/>
      </p:ext>
    </p:extLst>
  </p:cSld>
  <p:clrMapOvr>
    <a:masterClrMapping/>
  </p:clrMapOvr>
  <p:transition spd="slow">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ru-RU" dirty="0" smtClean="0"/>
              <a:t>Каждый </a:t>
            </a:r>
            <a:r>
              <a:rPr lang="ru-RU" dirty="0"/>
              <a:t>человек, как член общества, имеет право на социальное обеспечение и на осуществление необходимых для поддержания его достоинства и для свободного развития его личности прав в экономической, социальной и культурной областях через посредство национальных усилий и международного сотрудничества и в соответствии со структурой и ресурсами каждого государства.</a:t>
            </a:r>
          </a:p>
          <a:p>
            <a:endParaRPr lang="ru-RU" dirty="0"/>
          </a:p>
        </p:txBody>
      </p:sp>
      <p:sp>
        <p:nvSpPr>
          <p:cNvPr id="3" name="Заголовок 2"/>
          <p:cNvSpPr>
            <a:spLocks noGrp="1"/>
          </p:cNvSpPr>
          <p:nvPr>
            <p:ph type="title"/>
          </p:nvPr>
        </p:nvSpPr>
        <p:spPr>
          <a:xfrm>
            <a:off x="539552" y="548680"/>
            <a:ext cx="8229600" cy="706090"/>
          </a:xfrm>
        </p:spPr>
        <p:txBody>
          <a:bodyPr>
            <a:normAutofit fontScale="90000"/>
          </a:bodyPr>
          <a:lstStyle/>
          <a:p>
            <a:r>
              <a:rPr lang="ru-RU" dirty="0"/>
              <a:t>Статья 22</a:t>
            </a:r>
            <a:br>
              <a:rPr lang="ru-RU" dirty="0"/>
            </a:br>
            <a:endParaRPr lang="ru-RU" dirty="0"/>
          </a:p>
        </p:txBody>
      </p:sp>
    </p:spTree>
    <p:extLst>
      <p:ext uri="{BB962C8B-B14F-4D97-AF65-F5344CB8AC3E}">
        <p14:creationId xmlns:p14="http://schemas.microsoft.com/office/powerpoint/2010/main" val="1056805102"/>
      </p:ext>
    </p:extLst>
  </p:cSld>
  <p:clrMapOvr>
    <a:masterClrMapping/>
  </p:clrMapOvr>
  <p:transition spd="slow">
    <p:pull/>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Право на труд- это одно из основных прав человека "/>
          <p:cNvPicPr>
            <a:picLocks noChangeAspect="1" noChangeArrowheads="1"/>
          </p:cNvPicPr>
          <p:nvPr/>
        </p:nvPicPr>
        <p:blipFill rotWithShape="1">
          <a:blip r:embed="rId2">
            <a:extLst>
              <a:ext uri="{28A0092B-C50C-407E-A947-70E740481C1C}">
                <a14:useLocalDpi xmlns:a14="http://schemas.microsoft.com/office/drawing/2010/main" val="0"/>
              </a:ext>
            </a:extLst>
          </a:blip>
          <a:srcRect l="5285" t="52627" r="6051" b="3215"/>
          <a:stretch/>
        </p:blipFill>
        <p:spPr bwMode="auto">
          <a:xfrm>
            <a:off x="3347864" y="5013176"/>
            <a:ext cx="5404919" cy="1730892"/>
          </a:xfrm>
          <a:prstGeom prst="rect">
            <a:avLst/>
          </a:prstGeom>
          <a:noFill/>
          <a:extLst>
            <a:ext uri="{909E8E84-426E-40DD-AFC4-6F175D3DCCD1}">
              <a14:hiddenFill xmlns:a14="http://schemas.microsoft.com/office/drawing/2010/main">
                <a:solidFill>
                  <a:srgbClr val="FFFFFF"/>
                </a:solidFill>
              </a14:hiddenFill>
            </a:ext>
          </a:extLst>
        </p:spPr>
      </p:pic>
      <p:sp>
        <p:nvSpPr>
          <p:cNvPr id="2" name="Объект 1"/>
          <p:cNvSpPr>
            <a:spLocks noGrp="1"/>
          </p:cNvSpPr>
          <p:nvPr>
            <p:ph idx="1"/>
          </p:nvPr>
        </p:nvSpPr>
        <p:spPr>
          <a:xfrm>
            <a:off x="107504" y="908720"/>
            <a:ext cx="8964488" cy="4525963"/>
          </a:xfrm>
        </p:spPr>
        <p:txBody>
          <a:bodyPr>
            <a:normAutofit fontScale="85000" lnSpcReduction="10000"/>
          </a:bodyPr>
          <a:lstStyle/>
          <a:p>
            <a:r>
              <a:rPr lang="ru-RU" dirty="0" smtClean="0"/>
              <a:t>1</a:t>
            </a:r>
            <a:r>
              <a:rPr lang="ru-RU" dirty="0"/>
              <a:t>. Каждый человек имеет право на труд, на свободный выбор работы, на справедливые и благоприятные условия труда и на защиту от безработицы.</a:t>
            </a:r>
          </a:p>
          <a:p>
            <a:r>
              <a:rPr lang="ru-RU" dirty="0"/>
              <a:t>2. Каждый человек, без какой-либо дискриминации, имеет право на равную оплату за равный труд.</a:t>
            </a:r>
          </a:p>
          <a:p>
            <a:r>
              <a:rPr lang="ru-RU" dirty="0"/>
              <a:t>3. Каждый работающий имеет право на справедливое и удовлетворительное вознаграждение, обеспечивающее достойное человека существование для него самого и его семьи, и дополняемое, при необходимости, другими средствами социального обеспечения.</a:t>
            </a:r>
          </a:p>
          <a:p>
            <a:r>
              <a:rPr lang="ru-RU" dirty="0"/>
              <a:t>4. Каждый человек имеет право создавать профессиональные союзы и входить в профессиональные союзы для защиты своих интересов.</a:t>
            </a:r>
          </a:p>
          <a:p>
            <a:endParaRPr lang="ru-RU" dirty="0"/>
          </a:p>
        </p:txBody>
      </p:sp>
      <p:sp>
        <p:nvSpPr>
          <p:cNvPr id="3" name="Заголовок 2"/>
          <p:cNvSpPr>
            <a:spLocks noGrp="1"/>
          </p:cNvSpPr>
          <p:nvPr>
            <p:ph type="title"/>
          </p:nvPr>
        </p:nvSpPr>
        <p:spPr/>
        <p:txBody>
          <a:bodyPr>
            <a:normAutofit fontScale="90000"/>
          </a:bodyPr>
          <a:lstStyle/>
          <a:p>
            <a:r>
              <a:rPr lang="ru-RU" dirty="0"/>
              <a:t>Статья 23</a:t>
            </a:r>
            <a:br>
              <a:rPr lang="ru-RU" dirty="0"/>
            </a:br>
            <a:endParaRPr lang="ru-RU" dirty="0"/>
          </a:p>
        </p:txBody>
      </p:sp>
    </p:spTree>
    <p:extLst>
      <p:ext uri="{BB962C8B-B14F-4D97-AF65-F5344CB8AC3E}">
        <p14:creationId xmlns:p14="http://schemas.microsoft.com/office/powerpoint/2010/main" val="2166750719"/>
      </p:ext>
    </p:extLst>
  </p:cSld>
  <p:clrMapOvr>
    <a:masterClrMapping/>
  </p:clrMapOvr>
  <p:transition spd="slow">
    <p:pull/>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9"/>
            <a:ext cx="8229600" cy="1875664"/>
          </a:xfrm>
        </p:spPr>
        <p:txBody>
          <a:bodyPr/>
          <a:lstStyle/>
          <a:p>
            <a:r>
              <a:rPr lang="ru-RU" dirty="0" smtClean="0"/>
              <a:t>Каждый </a:t>
            </a:r>
            <a:r>
              <a:rPr lang="ru-RU" dirty="0"/>
              <a:t>человек имеет право на отдых и досуг, включая право на разумное ограничение рабочего дня и на оплачиваемый периодический отпуск.</a:t>
            </a:r>
          </a:p>
          <a:p>
            <a:endParaRPr lang="ru-RU" dirty="0"/>
          </a:p>
        </p:txBody>
      </p:sp>
      <p:sp>
        <p:nvSpPr>
          <p:cNvPr id="3" name="Заголовок 2"/>
          <p:cNvSpPr>
            <a:spLocks noGrp="1"/>
          </p:cNvSpPr>
          <p:nvPr>
            <p:ph type="title"/>
          </p:nvPr>
        </p:nvSpPr>
        <p:spPr/>
        <p:txBody>
          <a:bodyPr>
            <a:normAutofit fontScale="90000"/>
          </a:bodyPr>
          <a:lstStyle/>
          <a:p>
            <a:r>
              <a:rPr lang="ru-RU" dirty="0"/>
              <a:t>Статья 24</a:t>
            </a:r>
            <a:br>
              <a:rPr lang="ru-RU" dirty="0"/>
            </a:br>
            <a:endParaRPr lang="ru-RU" dirty="0"/>
          </a:p>
        </p:txBody>
      </p:sp>
    </p:spTree>
    <p:extLst>
      <p:ext uri="{BB962C8B-B14F-4D97-AF65-F5344CB8AC3E}">
        <p14:creationId xmlns:p14="http://schemas.microsoft.com/office/powerpoint/2010/main" val="3838280128"/>
      </p:ext>
    </p:extLst>
  </p:cSld>
  <p:clrMapOvr>
    <a:masterClrMapping/>
  </p:clrMapOvr>
  <p:transition spd="slow">
    <p:pul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85000" lnSpcReduction="20000"/>
          </a:bodyPr>
          <a:lstStyle/>
          <a:p>
            <a:r>
              <a:rPr lang="ru-RU" dirty="0" smtClean="0"/>
              <a:t>1</a:t>
            </a:r>
            <a:r>
              <a:rPr lang="ru-RU" dirty="0"/>
              <a:t>. Каждый человек имеет право на такой жизненный уровень, включая пищу, одежду, жилище, медицинский уход и необходимое социальное обслуживание, который необходим для поддержания здоровья и благосостояния его самого и его семьи, и право на обеспечение на случай безработицы, болезни, инвалидности, вдовства, наступления старости или иного случая утраты средств к существованию по не зависящим от него обстоятельствам.</a:t>
            </a:r>
          </a:p>
          <a:p>
            <a:r>
              <a:rPr lang="ru-RU" dirty="0"/>
              <a:t>2. Материнство и младенчество дают право на особое попечение и помощь. Все дети, родившиеся в браке или вне брака, должны пользоваться одинаковой социальной защитой.</a:t>
            </a:r>
          </a:p>
          <a:p>
            <a:pPr marL="109728" indent="0">
              <a:buNone/>
            </a:pPr>
            <a:endParaRPr lang="ru-RU" dirty="0"/>
          </a:p>
        </p:txBody>
      </p:sp>
      <p:sp>
        <p:nvSpPr>
          <p:cNvPr id="3" name="Заголовок 2"/>
          <p:cNvSpPr>
            <a:spLocks noGrp="1"/>
          </p:cNvSpPr>
          <p:nvPr>
            <p:ph type="title"/>
          </p:nvPr>
        </p:nvSpPr>
        <p:spPr/>
        <p:txBody>
          <a:bodyPr>
            <a:normAutofit fontScale="90000"/>
          </a:bodyPr>
          <a:lstStyle/>
          <a:p>
            <a:r>
              <a:rPr lang="ru-RU" dirty="0"/>
              <a:t>Статья 25</a:t>
            </a:r>
            <a:br>
              <a:rPr lang="ru-RU" dirty="0"/>
            </a:br>
            <a:endParaRPr lang="ru-RU" dirty="0"/>
          </a:p>
        </p:txBody>
      </p:sp>
    </p:spTree>
    <p:extLst>
      <p:ext uri="{BB962C8B-B14F-4D97-AF65-F5344CB8AC3E}">
        <p14:creationId xmlns:p14="http://schemas.microsoft.com/office/powerpoint/2010/main" val="441007594"/>
      </p:ext>
    </p:extLst>
  </p:cSld>
  <p:clrMapOvr>
    <a:masterClrMapping/>
  </p:clrMapOvr>
  <p:transition spd="slow">
    <p:pull/>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0000" lnSpcReduction="20000"/>
          </a:bodyPr>
          <a:lstStyle/>
          <a:p>
            <a:r>
              <a:rPr lang="ru-RU" dirty="0" smtClean="0"/>
              <a:t>1</a:t>
            </a:r>
            <a:r>
              <a:rPr lang="ru-RU" dirty="0"/>
              <a:t>. Каждый человек имеет право на образование. Образование должно быть бесплатным по меньшей мере в том, что касается начального и общего образования. Начальное образование должно быть обязательным. Техническое и профессиональное образование должно быть общедоступным, и высшее образование должно быть одинаково доступным для всех на основе способностей каждого.</a:t>
            </a:r>
          </a:p>
          <a:p>
            <a:r>
              <a:rPr lang="ru-RU" dirty="0"/>
              <a:t>2. Образование должно быть направлено к полному развитию человеческой личности и к увеличению уважения к правам человека и основным свободам. Образование должно содействовать взаимопониманию, терпимости и дружбе между всеми народами, расовыми и религиозными группами, и должно содействовать деятельности Организации Объединенных Наций по поддержанию мира.</a:t>
            </a:r>
          </a:p>
          <a:p>
            <a:r>
              <a:rPr lang="ru-RU" dirty="0"/>
              <a:t>3. Родители имеют право приоритета в выборе вида образования для своих малолетних детей.</a:t>
            </a:r>
          </a:p>
          <a:p>
            <a:endParaRPr lang="ru-RU" dirty="0"/>
          </a:p>
        </p:txBody>
      </p:sp>
      <p:sp>
        <p:nvSpPr>
          <p:cNvPr id="3" name="Заголовок 2"/>
          <p:cNvSpPr>
            <a:spLocks noGrp="1"/>
          </p:cNvSpPr>
          <p:nvPr>
            <p:ph type="title"/>
          </p:nvPr>
        </p:nvSpPr>
        <p:spPr/>
        <p:txBody>
          <a:bodyPr>
            <a:normAutofit fontScale="90000"/>
          </a:bodyPr>
          <a:lstStyle/>
          <a:p>
            <a:r>
              <a:rPr lang="ru-RU" dirty="0"/>
              <a:t>Статья 26</a:t>
            </a:r>
            <a:br>
              <a:rPr lang="ru-RU" dirty="0"/>
            </a:br>
            <a:endParaRPr lang="ru-RU" dirty="0"/>
          </a:p>
        </p:txBody>
      </p:sp>
    </p:spTree>
    <p:extLst>
      <p:ext uri="{BB962C8B-B14F-4D97-AF65-F5344CB8AC3E}">
        <p14:creationId xmlns:p14="http://schemas.microsoft.com/office/powerpoint/2010/main" val="2397913786"/>
      </p:ext>
    </p:extLst>
  </p:cSld>
  <p:clrMapOvr>
    <a:masterClrMapping/>
  </p:clrMapOvr>
  <p:transition spd="slow">
    <p:pull/>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ru-RU" dirty="0" smtClean="0"/>
              <a:t>1</a:t>
            </a:r>
            <a:r>
              <a:rPr lang="ru-RU" dirty="0"/>
              <a:t>. Каждый человек имеет право свободно участвовать в культурной жизни общества, наслаждаться искусством, участвовать в научном прогрессе и пользоваться его благами.</a:t>
            </a:r>
          </a:p>
          <a:p>
            <a:r>
              <a:rPr lang="ru-RU" dirty="0"/>
              <a:t>2. Каждый человек имеет право на защиту его моральных и материальных интересов, являющихся результатом научных, литературных или художественных трудов, автором которых он является.</a:t>
            </a:r>
          </a:p>
          <a:p>
            <a:endParaRPr lang="ru-RU" dirty="0"/>
          </a:p>
        </p:txBody>
      </p:sp>
      <p:sp>
        <p:nvSpPr>
          <p:cNvPr id="3" name="Заголовок 2"/>
          <p:cNvSpPr>
            <a:spLocks noGrp="1"/>
          </p:cNvSpPr>
          <p:nvPr>
            <p:ph type="title"/>
          </p:nvPr>
        </p:nvSpPr>
        <p:spPr/>
        <p:txBody>
          <a:bodyPr>
            <a:normAutofit fontScale="90000"/>
          </a:bodyPr>
          <a:lstStyle/>
          <a:p>
            <a:r>
              <a:rPr lang="ru-RU" dirty="0"/>
              <a:t>Статья 27</a:t>
            </a:r>
            <a:br>
              <a:rPr lang="ru-RU" dirty="0"/>
            </a:br>
            <a:endParaRPr lang="ru-RU" dirty="0"/>
          </a:p>
        </p:txBody>
      </p:sp>
    </p:spTree>
    <p:extLst>
      <p:ext uri="{BB962C8B-B14F-4D97-AF65-F5344CB8AC3E}">
        <p14:creationId xmlns:p14="http://schemas.microsoft.com/office/powerpoint/2010/main" val="2985276046"/>
      </p:ext>
    </p:extLst>
  </p:cSld>
  <p:clrMapOvr>
    <a:masterClrMapping/>
  </p:clrMapOvr>
  <p:transition spd="slow">
    <p:pull/>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dirty="0" smtClean="0"/>
              <a:t>Каждый </a:t>
            </a:r>
            <a:r>
              <a:rPr lang="ru-RU" dirty="0"/>
              <a:t>человек имеет право на социальный и международный порядок, при котором права и свободы, изложенные в настоящей Декларации, могут быть полностью осуществлены.</a:t>
            </a:r>
          </a:p>
          <a:p>
            <a:endParaRPr lang="ru-RU" dirty="0"/>
          </a:p>
        </p:txBody>
      </p:sp>
      <p:sp>
        <p:nvSpPr>
          <p:cNvPr id="3" name="Заголовок 2"/>
          <p:cNvSpPr>
            <a:spLocks noGrp="1"/>
          </p:cNvSpPr>
          <p:nvPr>
            <p:ph type="title"/>
          </p:nvPr>
        </p:nvSpPr>
        <p:spPr/>
        <p:txBody>
          <a:bodyPr>
            <a:normAutofit fontScale="90000"/>
          </a:bodyPr>
          <a:lstStyle/>
          <a:p>
            <a:r>
              <a:rPr lang="ru-RU" dirty="0"/>
              <a:t>Статья 28</a:t>
            </a:r>
            <a:br>
              <a:rPr lang="ru-RU" dirty="0"/>
            </a:br>
            <a:endParaRPr lang="ru-RU" dirty="0"/>
          </a:p>
        </p:txBody>
      </p:sp>
    </p:spTree>
    <p:extLst>
      <p:ext uri="{BB962C8B-B14F-4D97-AF65-F5344CB8AC3E}">
        <p14:creationId xmlns:p14="http://schemas.microsoft.com/office/powerpoint/2010/main" val="1457955418"/>
      </p:ext>
    </p:extLst>
  </p:cSld>
  <p:clrMapOvr>
    <a:masterClrMapping/>
  </p:clrMapOvr>
  <p:transition spd="slow">
    <p:pull/>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85000" lnSpcReduction="20000"/>
          </a:bodyPr>
          <a:lstStyle/>
          <a:p>
            <a:r>
              <a:rPr lang="ru-RU" dirty="0" smtClean="0"/>
              <a:t>1</a:t>
            </a:r>
            <a:r>
              <a:rPr lang="ru-RU" dirty="0"/>
              <a:t>. Каждый человек имеет обязанности перед обществом, в котором только и возможно свободное и полное развитие его личности.</a:t>
            </a:r>
          </a:p>
          <a:p>
            <a:r>
              <a:rPr lang="ru-RU" dirty="0"/>
              <a:t>2. При осуществлении своих прав и свобод каждый человек должен подвергаться только таким ограничениям, какие установлены законом исключительно с целью обеспечения должного признания и уважения прав и свобод других и удовлетворения справедливых требований морали, общественного порядка и общего благосостояния в демократическом обществе.</a:t>
            </a:r>
          </a:p>
          <a:p>
            <a:r>
              <a:rPr lang="ru-RU" dirty="0"/>
              <a:t>3. Осуществление этих прав и свобод ни в коем случае не должно противоречить целям и принципам Организации Объединенных Наций.</a:t>
            </a:r>
          </a:p>
          <a:p>
            <a:endParaRPr lang="ru-RU" dirty="0"/>
          </a:p>
        </p:txBody>
      </p:sp>
      <p:sp>
        <p:nvSpPr>
          <p:cNvPr id="3" name="Заголовок 2"/>
          <p:cNvSpPr>
            <a:spLocks noGrp="1"/>
          </p:cNvSpPr>
          <p:nvPr>
            <p:ph type="title"/>
          </p:nvPr>
        </p:nvSpPr>
        <p:spPr/>
        <p:txBody>
          <a:bodyPr>
            <a:normAutofit fontScale="90000"/>
          </a:bodyPr>
          <a:lstStyle/>
          <a:p>
            <a:r>
              <a:rPr lang="ru-RU" dirty="0"/>
              <a:t>Статья 29</a:t>
            </a:r>
            <a:br>
              <a:rPr lang="ru-RU" dirty="0"/>
            </a:br>
            <a:endParaRPr lang="ru-RU" dirty="0"/>
          </a:p>
        </p:txBody>
      </p:sp>
    </p:spTree>
    <p:extLst>
      <p:ext uri="{BB962C8B-B14F-4D97-AF65-F5344CB8AC3E}">
        <p14:creationId xmlns:p14="http://schemas.microsoft.com/office/powerpoint/2010/main" val="1453802989"/>
      </p:ext>
    </p:extLst>
  </p:cSld>
  <p:clrMapOvr>
    <a:masterClrMapping/>
  </p:clrMapOvr>
  <p:transition spd="slow">
    <p:pull/>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dirty="0" smtClean="0"/>
              <a:t>Ничто </a:t>
            </a:r>
            <a:r>
              <a:rPr lang="ru-RU" dirty="0"/>
              <a:t>в настоящей Декларации не может быть истолковано, как предоставление какому-либо государству, группе лиц или отдельным лицам права заниматься какой-либо деятельностью или совершать действия, направленные к уничтожению прав и свобод, изложенных в настоящей Декларации.</a:t>
            </a:r>
          </a:p>
          <a:p>
            <a:endParaRPr lang="ru-RU" dirty="0"/>
          </a:p>
        </p:txBody>
      </p:sp>
      <p:sp>
        <p:nvSpPr>
          <p:cNvPr id="3" name="Заголовок 2"/>
          <p:cNvSpPr>
            <a:spLocks noGrp="1"/>
          </p:cNvSpPr>
          <p:nvPr>
            <p:ph type="title"/>
          </p:nvPr>
        </p:nvSpPr>
        <p:spPr/>
        <p:txBody>
          <a:bodyPr>
            <a:normAutofit fontScale="90000"/>
          </a:bodyPr>
          <a:lstStyle/>
          <a:p>
            <a:r>
              <a:rPr lang="ru-RU" dirty="0"/>
              <a:t>Статья 30</a:t>
            </a:r>
            <a:br>
              <a:rPr lang="ru-RU" dirty="0"/>
            </a:br>
            <a:endParaRPr lang="ru-RU" dirty="0"/>
          </a:p>
        </p:txBody>
      </p:sp>
    </p:spTree>
    <p:extLst>
      <p:ext uri="{BB962C8B-B14F-4D97-AF65-F5344CB8AC3E}">
        <p14:creationId xmlns:p14="http://schemas.microsoft.com/office/powerpoint/2010/main" val="3453436300"/>
      </p:ext>
    </p:extLst>
  </p:cSld>
  <p:clrMapOvr>
    <a:masterClrMapping/>
  </p:clrMapOvr>
  <p:transition spd="slow">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1358" y="692696"/>
            <a:ext cx="8928992" cy="4680520"/>
          </a:xfrm>
        </p:spPr>
        <p:txBody>
          <a:bodyPr>
            <a:normAutofit fontScale="25000" lnSpcReduction="20000"/>
          </a:bodyPr>
          <a:lstStyle/>
          <a:p>
            <a:pPr algn="just"/>
            <a:r>
              <a:rPr lang="ru-RU" sz="5600" i="1" dirty="0"/>
              <a:t>Принимая во внимание</a:t>
            </a:r>
            <a:r>
              <a:rPr lang="ru-RU" sz="5600" dirty="0"/>
              <a:t>, что признание достоинства, присущего всем членам человеческой семьи, и равных и неотъемлемых прав их является основой свободы, справедливости и всеобщего мира; и</a:t>
            </a:r>
          </a:p>
          <a:p>
            <a:pPr marL="109728" indent="0" algn="just">
              <a:buNone/>
            </a:pPr>
            <a:r>
              <a:rPr lang="ru-RU" sz="5600" i="1" dirty="0"/>
              <a:t>принимая во внимание</a:t>
            </a:r>
            <a:r>
              <a:rPr lang="ru-RU" sz="5600" dirty="0"/>
              <a:t>, что пренебрежение и презрение к правам человека привели к варварским актам, которые возмущают совесть человечества, и что создание такого мира, в котором люди будут иметь свободу слова и убеждений и будут свободны от страха и нужды, провозглашено как высокое стремление людей; и</a:t>
            </a:r>
          </a:p>
          <a:p>
            <a:pPr marL="109728" indent="0" algn="just">
              <a:buNone/>
            </a:pPr>
            <a:r>
              <a:rPr lang="ru-RU" sz="5600" i="1" dirty="0"/>
              <a:t>принимая во внимание</a:t>
            </a:r>
            <a:r>
              <a:rPr lang="ru-RU" sz="5600" dirty="0"/>
              <a:t>, что необходимо, чтобы права человека охранялись властью закона в целях обеспечения того, чтобы человек не был вынужден прибегать, в качестве последнего средства, к восстанию против тирании и угнетения; и</a:t>
            </a:r>
          </a:p>
          <a:p>
            <a:pPr marL="109728" indent="0" algn="just">
              <a:buNone/>
            </a:pPr>
            <a:r>
              <a:rPr lang="ru-RU" sz="5600" i="1" dirty="0"/>
              <a:t>принимая во внимание</a:t>
            </a:r>
            <a:r>
              <a:rPr lang="ru-RU" sz="5600" dirty="0"/>
              <a:t>, что необходимо содействовать развитию дружественных отношений между народами; и</a:t>
            </a:r>
          </a:p>
          <a:p>
            <a:pPr marL="109728" indent="0" algn="just">
              <a:buNone/>
            </a:pPr>
            <a:r>
              <a:rPr lang="ru-RU" sz="5600" i="1" dirty="0"/>
              <a:t>принимая во внимание</a:t>
            </a:r>
            <a:r>
              <a:rPr lang="ru-RU" sz="5600" dirty="0"/>
              <a:t>, что народы Объединенных Наций подтвердили в Уставе свою веру в основные права человека, в достоинство и ценность человеческой личности и в равноправие мужчин и женщин и решили содействовать социальному прогрессу и улучшению условий жизни при большей свободе; и</a:t>
            </a:r>
          </a:p>
          <a:p>
            <a:pPr marL="109728" indent="0" algn="just">
              <a:buNone/>
            </a:pPr>
            <a:r>
              <a:rPr lang="ru-RU" sz="5600" i="1" dirty="0"/>
              <a:t>принимая во внимание</a:t>
            </a:r>
            <a:r>
              <a:rPr lang="ru-RU" sz="5600" dirty="0"/>
              <a:t>, что государства-члены обязались содействовать, в сотрудничестве с Организацией Объединенных Наций, всеобщему уважению и соблюдению прав человека и основных свобод; и</a:t>
            </a:r>
          </a:p>
          <a:p>
            <a:pPr marL="109728" indent="0" algn="just">
              <a:buNone/>
            </a:pPr>
            <a:r>
              <a:rPr lang="ru-RU" sz="5600" i="1" dirty="0"/>
              <a:t>принимая во внимание</a:t>
            </a:r>
            <a:r>
              <a:rPr lang="ru-RU" sz="5600" dirty="0"/>
              <a:t>, что всеобщее понимание характера этих прав и свобод имеет огромное значение для полного выполнения этого обязательства</a:t>
            </a:r>
            <a:r>
              <a:rPr lang="ru-RU" sz="5600" dirty="0" smtClean="0"/>
              <a:t>,</a:t>
            </a:r>
          </a:p>
          <a:p>
            <a:pPr algn="just"/>
            <a:r>
              <a:rPr lang="ru-RU" sz="5600" i="1" dirty="0"/>
              <a:t>Генеральная Ассамблея</a:t>
            </a:r>
            <a:r>
              <a:rPr lang="ru-RU" sz="5600" dirty="0" smtClean="0"/>
              <a:t>, </a:t>
            </a:r>
            <a:r>
              <a:rPr lang="ru-RU" sz="5600" i="1" dirty="0" smtClean="0"/>
              <a:t>провозглашает</a:t>
            </a:r>
            <a:r>
              <a:rPr lang="ru-RU" sz="5600" dirty="0"/>
              <a:t> настоящую Всеобщую декларацию прав человека в качестве задачи, к выполнению которой должны стремиться все народы и государства с тем, чтобы каждый человек и каждый орган общества, постоянно имея в виду настоящую Декларацию, стремились путем просвещения и образования содействовать уважению этих прав и свобод и обеспечению, путем национальных и международных прогрессивных мероприятий, всеобщего и эффективного признания и осуществления их как среди народов государств-членов Организации, так и среди народов территорий, находящихся под их юрисдикцией.</a:t>
            </a:r>
          </a:p>
          <a:p>
            <a:pPr marL="109728" indent="0">
              <a:buNone/>
            </a:pPr>
            <a:endParaRPr lang="ru-RU" sz="5600" dirty="0"/>
          </a:p>
          <a:p>
            <a:endParaRPr lang="ru-RU" dirty="0"/>
          </a:p>
        </p:txBody>
      </p:sp>
      <p:sp>
        <p:nvSpPr>
          <p:cNvPr id="3" name="Заголовок 2"/>
          <p:cNvSpPr>
            <a:spLocks noGrp="1"/>
          </p:cNvSpPr>
          <p:nvPr>
            <p:ph type="title"/>
          </p:nvPr>
        </p:nvSpPr>
        <p:spPr>
          <a:xfrm>
            <a:off x="395536" y="620688"/>
            <a:ext cx="8229600" cy="332656"/>
          </a:xfrm>
        </p:spPr>
        <p:txBody>
          <a:bodyPr>
            <a:normAutofit fontScale="90000"/>
          </a:bodyPr>
          <a:lstStyle/>
          <a:p>
            <a:r>
              <a:rPr lang="ru-RU" b="0" dirty="0">
                <a:effectLst/>
              </a:rPr>
              <a:t>Преамбула</a:t>
            </a:r>
            <a:br>
              <a:rPr lang="ru-RU" b="0" dirty="0">
                <a:effectLst/>
              </a:rPr>
            </a:br>
            <a:endParaRPr lang="ru-RU" dirty="0"/>
          </a:p>
        </p:txBody>
      </p:sp>
    </p:spTree>
    <p:extLst>
      <p:ext uri="{BB962C8B-B14F-4D97-AF65-F5344CB8AC3E}">
        <p14:creationId xmlns:p14="http://schemas.microsoft.com/office/powerpoint/2010/main" val="1176854750"/>
      </p:ext>
    </p:extLst>
  </p:cSld>
  <p:clrMapOvr>
    <a:masterClrMapping/>
  </p:clrMapOvr>
  <p:transition spd="slow">
    <p:pull/>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Всеобщая декларация прав человека – это общечеловеческий идеал права, к котор..."/>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886"/>
            <a:ext cx="9180512" cy="6885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2986896"/>
      </p:ext>
    </p:extLst>
  </p:cSld>
  <p:clrMapOvr>
    <a:masterClrMapping/>
  </p:clrMapOvr>
  <p:transition spd="slow">
    <p:pull/>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772816"/>
            <a:ext cx="7772400" cy="1829761"/>
          </a:xfrm>
        </p:spPr>
        <p:txBody>
          <a:bodyPr/>
          <a:lstStyle/>
          <a:p>
            <a:r>
              <a:rPr lang="ru-RU" dirty="0" smtClean="0"/>
              <a:t>Спасибо за внимание!</a:t>
            </a:r>
            <a:endParaRPr lang="ru-RU" dirty="0"/>
          </a:p>
        </p:txBody>
      </p:sp>
    </p:spTree>
    <p:extLst>
      <p:ext uri="{BB962C8B-B14F-4D97-AF65-F5344CB8AC3E}">
        <p14:creationId xmlns:p14="http://schemas.microsoft.com/office/powerpoint/2010/main" val="3100836355"/>
      </p:ext>
    </p:extLst>
  </p:cSld>
  <p:clrMapOvr>
    <a:masterClrMapping/>
  </p:clrMapOvr>
  <p:transition spd="slow">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9"/>
            <a:ext cx="8229600" cy="2235704"/>
          </a:xfrm>
        </p:spPr>
        <p:txBody>
          <a:bodyPr/>
          <a:lstStyle/>
          <a:p>
            <a:r>
              <a:rPr lang="ru-RU" dirty="0" smtClean="0"/>
              <a:t>Все </a:t>
            </a:r>
            <a:r>
              <a:rPr lang="ru-RU" dirty="0"/>
              <a:t>люди рождаются свободными и равными в своем достоинстве и правах. Они наделены разумом и совестью и должны поступать в отношении друг друга в духе братства.</a:t>
            </a:r>
          </a:p>
          <a:p>
            <a:endParaRPr lang="ru-RU" dirty="0"/>
          </a:p>
        </p:txBody>
      </p:sp>
      <p:sp>
        <p:nvSpPr>
          <p:cNvPr id="3" name="Заголовок 2"/>
          <p:cNvSpPr>
            <a:spLocks noGrp="1"/>
          </p:cNvSpPr>
          <p:nvPr>
            <p:ph type="title"/>
          </p:nvPr>
        </p:nvSpPr>
        <p:spPr>
          <a:xfrm>
            <a:off x="467544" y="548680"/>
            <a:ext cx="8229600" cy="706090"/>
          </a:xfrm>
        </p:spPr>
        <p:txBody>
          <a:bodyPr>
            <a:normAutofit fontScale="90000"/>
          </a:bodyPr>
          <a:lstStyle/>
          <a:p>
            <a:r>
              <a:rPr lang="ru-RU" dirty="0"/>
              <a:t>Статья 1</a:t>
            </a:r>
            <a:br>
              <a:rPr lang="ru-RU" dirty="0"/>
            </a:br>
            <a:endParaRPr lang="ru-RU" dirty="0"/>
          </a:p>
        </p:txBody>
      </p:sp>
    </p:spTree>
    <p:extLst>
      <p:ext uri="{BB962C8B-B14F-4D97-AF65-F5344CB8AC3E}">
        <p14:creationId xmlns:p14="http://schemas.microsoft.com/office/powerpoint/2010/main" val="3807499237"/>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7500" lnSpcReduction="20000"/>
          </a:bodyPr>
          <a:lstStyle/>
          <a:p>
            <a:r>
              <a:rPr lang="ru-RU" dirty="0" smtClean="0"/>
              <a:t>Каждый </a:t>
            </a:r>
            <a:r>
              <a:rPr lang="ru-RU" dirty="0"/>
              <a:t>человек должен обладать всеми правами и всеми свободами, провозглашенными настоящей Декларацией, без какого бы то ни было различия, как-то в отношении расы, цвета кожи, пола, языка, религии, политических или иных убеждений, национального или социального происхождения, имущественного, сословного или иного положения.</a:t>
            </a:r>
          </a:p>
          <a:p>
            <a:endParaRPr lang="ru-RU" dirty="0"/>
          </a:p>
          <a:p>
            <a:r>
              <a:rPr lang="ru-RU" dirty="0"/>
              <a:t>Кроме того, не должно проводиться никакого различия на основе политического, правового или международного статуса страны или территории, к которой человек принадлежит, независимо от того, является ли эта территория независимой, подопечной, несамоуправляющейся или как-либо иначе ограниченной в своем суверенитете.</a:t>
            </a:r>
          </a:p>
        </p:txBody>
      </p:sp>
      <p:sp>
        <p:nvSpPr>
          <p:cNvPr id="3" name="Заголовок 2"/>
          <p:cNvSpPr>
            <a:spLocks noGrp="1"/>
          </p:cNvSpPr>
          <p:nvPr>
            <p:ph type="title"/>
          </p:nvPr>
        </p:nvSpPr>
        <p:spPr/>
        <p:txBody>
          <a:bodyPr>
            <a:normAutofit fontScale="90000"/>
          </a:bodyPr>
          <a:lstStyle/>
          <a:p>
            <a:r>
              <a:rPr lang="ru-RU" dirty="0"/>
              <a:t>Статья 2</a:t>
            </a:r>
            <a:br>
              <a:rPr lang="ru-RU" dirty="0"/>
            </a:br>
            <a:endParaRPr lang="ru-RU" dirty="0"/>
          </a:p>
        </p:txBody>
      </p:sp>
    </p:spTree>
    <p:extLst>
      <p:ext uri="{BB962C8B-B14F-4D97-AF65-F5344CB8AC3E}">
        <p14:creationId xmlns:p14="http://schemas.microsoft.com/office/powerpoint/2010/main" val="2287310924"/>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9"/>
            <a:ext cx="8229600" cy="1011568"/>
          </a:xfrm>
        </p:spPr>
        <p:txBody>
          <a:bodyPr>
            <a:normAutofit/>
          </a:bodyPr>
          <a:lstStyle/>
          <a:p>
            <a:r>
              <a:rPr lang="ru-RU" dirty="0" smtClean="0"/>
              <a:t>Каждый </a:t>
            </a:r>
            <a:r>
              <a:rPr lang="ru-RU" dirty="0"/>
              <a:t>человек имеет право на жизнь, на свободу и на личную неприкосновенность</a:t>
            </a:r>
            <a:r>
              <a:rPr lang="ru-RU" dirty="0" smtClean="0"/>
              <a:t>.</a:t>
            </a:r>
            <a:endParaRPr lang="ru-RU" dirty="0"/>
          </a:p>
        </p:txBody>
      </p:sp>
      <p:sp>
        <p:nvSpPr>
          <p:cNvPr id="3" name="Заголовок 2"/>
          <p:cNvSpPr>
            <a:spLocks noGrp="1"/>
          </p:cNvSpPr>
          <p:nvPr>
            <p:ph type="title"/>
          </p:nvPr>
        </p:nvSpPr>
        <p:spPr/>
        <p:txBody>
          <a:bodyPr>
            <a:normAutofit fontScale="90000"/>
          </a:bodyPr>
          <a:lstStyle/>
          <a:p>
            <a:r>
              <a:rPr lang="ru-RU" dirty="0"/>
              <a:t>Статья 3</a:t>
            </a:r>
            <a:br>
              <a:rPr lang="ru-RU" dirty="0"/>
            </a:br>
            <a:endParaRPr lang="ru-RU" dirty="0"/>
          </a:p>
        </p:txBody>
      </p:sp>
      <p:sp>
        <p:nvSpPr>
          <p:cNvPr id="4" name="Заголовок 2"/>
          <p:cNvSpPr txBox="1">
            <a:spLocks/>
          </p:cNvSpPr>
          <p:nvPr/>
        </p:nvSpPr>
        <p:spPr>
          <a:xfrm>
            <a:off x="539552" y="2564904"/>
            <a:ext cx="8229600" cy="1143000"/>
          </a:xfrm>
          <a:prstGeom prst="rect">
            <a:avLst/>
          </a:prstGeom>
        </p:spPr>
        <p:txBody>
          <a:bodyPr vert="horz" rtlCol="0" anchor="ctr">
            <a:normAutofit fontScale="90000" lnSpcReduction="1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ru-RU" dirty="0" smtClean="0"/>
              <a:t>Статья 4</a:t>
            </a:r>
            <a:br>
              <a:rPr lang="ru-RU" dirty="0" smtClean="0"/>
            </a:br>
            <a:endParaRPr lang="ru-RU" dirty="0"/>
          </a:p>
        </p:txBody>
      </p:sp>
      <p:sp>
        <p:nvSpPr>
          <p:cNvPr id="5" name="Объект 1"/>
          <p:cNvSpPr txBox="1">
            <a:spLocks/>
          </p:cNvSpPr>
          <p:nvPr/>
        </p:nvSpPr>
        <p:spPr>
          <a:xfrm>
            <a:off x="609600" y="3573016"/>
            <a:ext cx="8229600" cy="1011568"/>
          </a:xfrm>
          <a:prstGeom prst="rect">
            <a:avLst/>
          </a:prstGeom>
        </p:spPr>
        <p:txBody>
          <a:bodyPr vert="horz">
            <a:normAutofit fontScale="850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ru-RU" dirty="0" smtClean="0"/>
              <a:t>Никто не должен содержаться в рабстве или в подневольном состоянии; рабство и работорговля запрещаются во всех их видах.</a:t>
            </a:r>
          </a:p>
          <a:p>
            <a:endParaRPr lang="ru-RU" dirty="0"/>
          </a:p>
        </p:txBody>
      </p:sp>
    </p:spTree>
    <p:extLst>
      <p:ext uri="{BB962C8B-B14F-4D97-AF65-F5344CB8AC3E}">
        <p14:creationId xmlns:p14="http://schemas.microsoft.com/office/powerpoint/2010/main" val="3769310797"/>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1507" y="908721"/>
            <a:ext cx="8229600" cy="1579612"/>
          </a:xfrm>
        </p:spPr>
        <p:txBody>
          <a:bodyPr>
            <a:normAutofit/>
          </a:bodyPr>
          <a:lstStyle/>
          <a:p>
            <a:r>
              <a:rPr lang="ru-RU" dirty="0" smtClean="0"/>
              <a:t>Никто </a:t>
            </a:r>
            <a:r>
              <a:rPr lang="ru-RU" dirty="0"/>
              <a:t>не должен подвергаться пыткам или жестоким, бесчеловечным или унижающим его достоинство обращению и наказанию.</a:t>
            </a:r>
          </a:p>
          <a:p>
            <a:endParaRPr lang="ru-RU" dirty="0"/>
          </a:p>
          <a:p>
            <a:pPr marL="109728" indent="0">
              <a:buNone/>
            </a:pPr>
            <a:endParaRPr lang="ru-RU" dirty="0"/>
          </a:p>
        </p:txBody>
      </p:sp>
      <p:sp>
        <p:nvSpPr>
          <p:cNvPr id="3" name="Заголовок 2"/>
          <p:cNvSpPr>
            <a:spLocks noGrp="1"/>
          </p:cNvSpPr>
          <p:nvPr>
            <p:ph type="title"/>
          </p:nvPr>
        </p:nvSpPr>
        <p:spPr/>
        <p:txBody>
          <a:bodyPr>
            <a:normAutofit fontScale="90000"/>
          </a:bodyPr>
          <a:lstStyle/>
          <a:p>
            <a:r>
              <a:rPr lang="ru-RU" dirty="0"/>
              <a:t>Статья 5</a:t>
            </a:r>
            <a:br>
              <a:rPr lang="ru-RU" dirty="0"/>
            </a:br>
            <a:endParaRPr lang="ru-RU" dirty="0"/>
          </a:p>
        </p:txBody>
      </p:sp>
      <p:sp>
        <p:nvSpPr>
          <p:cNvPr id="4" name="Заголовок 2"/>
          <p:cNvSpPr txBox="1">
            <a:spLocks/>
          </p:cNvSpPr>
          <p:nvPr/>
        </p:nvSpPr>
        <p:spPr>
          <a:xfrm>
            <a:off x="357082" y="2780928"/>
            <a:ext cx="8229600" cy="1143000"/>
          </a:xfrm>
          <a:prstGeom prst="rect">
            <a:avLst/>
          </a:prstGeom>
        </p:spPr>
        <p:txBody>
          <a:bodyPr vert="horz" rtlCol="0" anchor="ctr">
            <a:normAutofit fontScale="90000" lnSpcReduction="1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ru-RU" dirty="0" smtClean="0"/>
              <a:t>Статья 6</a:t>
            </a:r>
            <a:br>
              <a:rPr lang="ru-RU" dirty="0" smtClean="0"/>
            </a:br>
            <a:endParaRPr lang="ru-RU" dirty="0"/>
          </a:p>
        </p:txBody>
      </p:sp>
      <p:sp>
        <p:nvSpPr>
          <p:cNvPr id="5" name="Объект 1"/>
          <p:cNvSpPr txBox="1">
            <a:spLocks/>
          </p:cNvSpPr>
          <p:nvPr/>
        </p:nvSpPr>
        <p:spPr>
          <a:xfrm>
            <a:off x="391507" y="4077072"/>
            <a:ext cx="8229600" cy="861289"/>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ru-RU" sz="2800" dirty="0" smtClean="0"/>
              <a:t>Каждый человек, где бы он ни находился, имеет право на признание его </a:t>
            </a:r>
            <a:r>
              <a:rPr lang="ru-RU" sz="2800" dirty="0" err="1" smtClean="0"/>
              <a:t>правосубъектности</a:t>
            </a:r>
            <a:r>
              <a:rPr lang="ru-RU" sz="2800" dirty="0" smtClean="0"/>
              <a:t>.</a:t>
            </a:r>
            <a:endParaRPr lang="ru-RU" sz="2800" dirty="0"/>
          </a:p>
        </p:txBody>
      </p:sp>
    </p:spTree>
    <p:extLst>
      <p:ext uri="{BB962C8B-B14F-4D97-AF65-F5344CB8AC3E}">
        <p14:creationId xmlns:p14="http://schemas.microsoft.com/office/powerpoint/2010/main" val="1803111446"/>
      </p:ext>
    </p:extLst>
  </p:cSld>
  <p:clrMapOvr>
    <a:masterClrMapping/>
  </p:clrMapOvr>
  <p:transition spd="slow">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252" y="980729"/>
            <a:ext cx="8229600" cy="2736303"/>
          </a:xfrm>
        </p:spPr>
        <p:txBody>
          <a:bodyPr>
            <a:normAutofit lnSpcReduction="10000"/>
          </a:bodyPr>
          <a:lstStyle/>
          <a:p>
            <a:r>
              <a:rPr lang="ru-RU" dirty="0" smtClean="0"/>
              <a:t>Все </a:t>
            </a:r>
            <a:r>
              <a:rPr lang="ru-RU" dirty="0"/>
              <a:t>люди равны перед законом и имеют право, без всякого различия, на равную защиту закона. Все люди имеют право на равную защиту от какой бы то ни было дискриминации, нарушающей настоящую Декларацию, и от какого бы то ни было подстрекательства к такой дискриминации.</a:t>
            </a:r>
          </a:p>
          <a:p>
            <a:endParaRPr lang="ru-RU" dirty="0"/>
          </a:p>
        </p:txBody>
      </p:sp>
      <p:sp>
        <p:nvSpPr>
          <p:cNvPr id="3" name="Заголовок 2"/>
          <p:cNvSpPr>
            <a:spLocks noGrp="1"/>
          </p:cNvSpPr>
          <p:nvPr>
            <p:ph type="title"/>
          </p:nvPr>
        </p:nvSpPr>
        <p:spPr/>
        <p:txBody>
          <a:bodyPr>
            <a:normAutofit fontScale="90000"/>
          </a:bodyPr>
          <a:lstStyle/>
          <a:p>
            <a:r>
              <a:rPr lang="ru-RU" dirty="0"/>
              <a:t>Статья 7</a:t>
            </a:r>
            <a:br>
              <a:rPr lang="ru-RU" dirty="0"/>
            </a:br>
            <a:endParaRPr lang="ru-RU" dirty="0"/>
          </a:p>
        </p:txBody>
      </p:sp>
    </p:spTree>
    <p:extLst>
      <p:ext uri="{BB962C8B-B14F-4D97-AF65-F5344CB8AC3E}">
        <p14:creationId xmlns:p14="http://schemas.microsoft.com/office/powerpoint/2010/main" val="2868595842"/>
      </p:ext>
    </p:extLst>
  </p:cSld>
  <p:clrMapOvr>
    <a:masterClrMapping/>
  </p:clrMapOvr>
  <p:transition spd="slow">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67544" y="620688"/>
            <a:ext cx="8229600" cy="706090"/>
          </a:xfrm>
        </p:spPr>
        <p:txBody>
          <a:bodyPr>
            <a:normAutofit fontScale="90000"/>
          </a:bodyPr>
          <a:lstStyle/>
          <a:p>
            <a:r>
              <a:rPr lang="ru-RU" dirty="0" smtClean="0"/>
              <a:t/>
            </a:r>
            <a:br>
              <a:rPr lang="ru-RU" dirty="0" smtClean="0"/>
            </a:br>
            <a:r>
              <a:rPr lang="ru-RU" dirty="0" smtClean="0"/>
              <a:t>Статья 8</a:t>
            </a:r>
            <a:r>
              <a:rPr lang="ru-RU" dirty="0"/>
              <a:t/>
            </a:r>
            <a:br>
              <a:rPr lang="ru-RU" dirty="0"/>
            </a:br>
            <a:r>
              <a:rPr lang="ru-RU" dirty="0"/>
              <a:t/>
            </a:r>
            <a:br>
              <a:rPr lang="ru-RU" dirty="0"/>
            </a:br>
            <a:endParaRPr lang="ru-RU" dirty="0"/>
          </a:p>
        </p:txBody>
      </p:sp>
      <p:sp>
        <p:nvSpPr>
          <p:cNvPr id="4" name="Заголовок 2"/>
          <p:cNvSpPr>
            <a:spLocks noGrp="1"/>
          </p:cNvSpPr>
          <p:nvPr>
            <p:ph idx="1"/>
          </p:nvPr>
        </p:nvSpPr>
        <p:spPr>
          <a:xfrm>
            <a:off x="395536" y="1268761"/>
            <a:ext cx="8229600" cy="2088232"/>
          </a:xfrm>
        </p:spPr>
        <p:txBody>
          <a:bodyPr>
            <a:normAutofit fontScale="97500"/>
          </a:bodyPr>
          <a:lstStyle/>
          <a:p>
            <a:r>
              <a:rPr lang="ru-RU" dirty="0"/>
              <a:t>Каждый человек имеет право на эффективное восстановление в правах компетентными национальными судами в случаях нарушения его основных прав, предоставленных ему конституцией или законом.</a:t>
            </a:r>
            <a:endParaRPr lang="ru-RU" dirty="0"/>
          </a:p>
        </p:txBody>
      </p:sp>
      <p:sp>
        <p:nvSpPr>
          <p:cNvPr id="5" name="Заголовок 2"/>
          <p:cNvSpPr txBox="1">
            <a:spLocks/>
          </p:cNvSpPr>
          <p:nvPr/>
        </p:nvSpPr>
        <p:spPr>
          <a:xfrm>
            <a:off x="619944" y="3501008"/>
            <a:ext cx="8229600" cy="706090"/>
          </a:xfrm>
          <a:prstGeom prst="rect">
            <a:avLst/>
          </a:prstGeom>
        </p:spPr>
        <p:txBody>
          <a:bodyPr vert="horz" rtlCol="0" anchor="ctr">
            <a:normAutofit fontScale="37500" lnSpcReduction="2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ru-RU" dirty="0" smtClean="0"/>
              <a:t/>
            </a:r>
            <a:br>
              <a:rPr lang="ru-RU" dirty="0" smtClean="0"/>
            </a:br>
            <a:r>
              <a:rPr lang="ru-RU" dirty="0" smtClean="0"/>
              <a:t/>
            </a:r>
            <a:br>
              <a:rPr lang="ru-RU" dirty="0" smtClean="0"/>
            </a:br>
            <a:endParaRPr lang="ru-RU" dirty="0"/>
          </a:p>
        </p:txBody>
      </p:sp>
      <p:sp>
        <p:nvSpPr>
          <p:cNvPr id="7" name="Прямоугольник 6"/>
          <p:cNvSpPr/>
          <p:nvPr/>
        </p:nvSpPr>
        <p:spPr>
          <a:xfrm>
            <a:off x="467544" y="3606933"/>
            <a:ext cx="7992888" cy="646331"/>
          </a:xfrm>
          <a:prstGeom prst="rect">
            <a:avLst/>
          </a:prstGeom>
        </p:spPr>
        <p:txBody>
          <a:bodyPr wrap="square">
            <a:spAutoFit/>
          </a:bodyPr>
          <a:lstStyle/>
          <a:p>
            <a:r>
              <a:rPr lang="ru-RU" sz="3600" dirty="0"/>
              <a:t>Статья </a:t>
            </a:r>
            <a:r>
              <a:rPr lang="ru-RU" sz="3600" dirty="0" smtClean="0"/>
              <a:t>9</a:t>
            </a:r>
            <a:endParaRPr lang="ru-RU" sz="3600" dirty="0"/>
          </a:p>
        </p:txBody>
      </p:sp>
      <p:sp>
        <p:nvSpPr>
          <p:cNvPr id="8" name="Заголовок 2"/>
          <p:cNvSpPr txBox="1">
            <a:spLocks/>
          </p:cNvSpPr>
          <p:nvPr/>
        </p:nvSpPr>
        <p:spPr>
          <a:xfrm>
            <a:off x="649862" y="4548137"/>
            <a:ext cx="8229600" cy="2088232"/>
          </a:xfrm>
          <a:prstGeom prst="rect">
            <a:avLst/>
          </a:prstGeom>
        </p:spPr>
        <p:txBody>
          <a:bodyPr vert="horz">
            <a:normAutofit fontScale="975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endParaRPr lang="ru-RU" dirty="0"/>
          </a:p>
        </p:txBody>
      </p:sp>
      <p:sp>
        <p:nvSpPr>
          <p:cNvPr id="10" name="Заголовок 2"/>
          <p:cNvSpPr txBox="1">
            <a:spLocks/>
          </p:cNvSpPr>
          <p:nvPr/>
        </p:nvSpPr>
        <p:spPr>
          <a:xfrm>
            <a:off x="426894" y="4509120"/>
            <a:ext cx="8420132" cy="2088232"/>
          </a:xfrm>
          <a:prstGeom prst="rect">
            <a:avLst/>
          </a:prstGeom>
        </p:spPr>
        <p:txBody>
          <a:bodyPr vert="horz">
            <a:normAutofit fontScale="975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ru-RU" dirty="0"/>
              <a:t>Никто не может быть подвергнут произвольному аресту, задержанию или изгнанию.</a:t>
            </a:r>
          </a:p>
        </p:txBody>
      </p:sp>
    </p:spTree>
    <p:extLst>
      <p:ext uri="{BB962C8B-B14F-4D97-AF65-F5344CB8AC3E}">
        <p14:creationId xmlns:p14="http://schemas.microsoft.com/office/powerpoint/2010/main" val="2259564436"/>
      </p:ext>
    </p:extLst>
  </p:cSld>
  <p:clrMapOvr>
    <a:masterClrMapping/>
  </p:clrMapOvr>
  <p:transition spd="slow">
    <p:pull/>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186</TotalTime>
  <Words>1834</Words>
  <Application>Microsoft Office PowerPoint</Application>
  <PresentationFormat>Экран (4:3)</PresentationFormat>
  <Paragraphs>95</Paragraphs>
  <Slides>31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Открытая</vt:lpstr>
      <vt:lpstr>Всеобщая декларация  прав человека </vt:lpstr>
      <vt:lpstr>Презентация PowerPoint</vt:lpstr>
      <vt:lpstr>Преамбула </vt:lpstr>
      <vt:lpstr>Статья 1 </vt:lpstr>
      <vt:lpstr>Статья 2 </vt:lpstr>
      <vt:lpstr>Статья 3 </vt:lpstr>
      <vt:lpstr>Статья 5 </vt:lpstr>
      <vt:lpstr>Статья 7 </vt:lpstr>
      <vt:lpstr> Статья 8  </vt:lpstr>
      <vt:lpstr>Статья 10 </vt:lpstr>
      <vt:lpstr>Статья 11 </vt:lpstr>
      <vt:lpstr>Статья 12 </vt:lpstr>
      <vt:lpstr>Статья 13 </vt:lpstr>
      <vt:lpstr>Статья 14 </vt:lpstr>
      <vt:lpstr>Статья 15 </vt:lpstr>
      <vt:lpstr>Статья 16 </vt:lpstr>
      <vt:lpstr>Статья 17 </vt:lpstr>
      <vt:lpstr>Статья 18 </vt:lpstr>
      <vt:lpstr>Статья 19 </vt:lpstr>
      <vt:lpstr>Статья 21</vt:lpstr>
      <vt:lpstr>Статья 22 </vt:lpstr>
      <vt:lpstr>Статья 23 </vt:lpstr>
      <vt:lpstr>Статья 24 </vt:lpstr>
      <vt:lpstr>Статья 25 </vt:lpstr>
      <vt:lpstr>Статья 26 </vt:lpstr>
      <vt:lpstr>Статья 27 </vt:lpstr>
      <vt:lpstr>Статья 28 </vt:lpstr>
      <vt:lpstr>Статья 29 </vt:lpstr>
      <vt:lpstr>Статья 30 </vt:lpstr>
      <vt:lpstr>Презентация PowerPoint</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12</cp:revision>
  <dcterms:created xsi:type="dcterms:W3CDTF">2020-12-09T06:45:52Z</dcterms:created>
  <dcterms:modified xsi:type="dcterms:W3CDTF">2020-12-09T10:02:36Z</dcterms:modified>
</cp:coreProperties>
</file>