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74" r:id="rId2"/>
    <p:sldId id="279" r:id="rId3"/>
    <p:sldId id="278" r:id="rId4"/>
    <p:sldId id="268" r:id="rId5"/>
    <p:sldId id="257" r:id="rId6"/>
    <p:sldId id="258" r:id="rId7"/>
    <p:sldId id="260" r:id="rId8"/>
    <p:sldId id="261" r:id="rId9"/>
    <p:sldId id="262" r:id="rId10"/>
    <p:sldId id="263" r:id="rId11"/>
    <p:sldId id="264" r:id="rId12"/>
    <p:sldId id="265" r:id="rId13"/>
    <p:sldId id="266" r:id="rId14"/>
    <p:sldId id="267" r:id="rId15"/>
    <p:sldId id="269" r:id="rId16"/>
    <p:sldId id="287" r:id="rId17"/>
    <p:sldId id="270" r:id="rId18"/>
    <p:sldId id="271" r:id="rId19"/>
    <p:sldId id="273" r:id="rId20"/>
    <p:sldId id="275" r:id="rId21"/>
    <p:sldId id="277" r:id="rId22"/>
    <p:sldId id="282" r:id="rId23"/>
    <p:sldId id="288" r:id="rId24"/>
    <p:sldId id="284" r:id="rId25"/>
    <p:sldId id="286" r:id="rId26"/>
    <p:sldId id="276" r:id="rId27"/>
    <p:sldId id="27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ADFB18-D5CD-45AE-8159-573BD858B440}" type="datetimeFigureOut">
              <a:rPr lang="ru-RU" smtClean="0"/>
              <a:t>02.12.2020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52824-BFD1-4497-BAA6-E18CAE1951F5}" type="slidenum">
              <a:rPr lang="ru-RU" smtClean="0"/>
              <a:t>‹#›</a:t>
            </a:fld>
            <a:endParaRPr lang="ru-RU"/>
          </a:p>
        </p:txBody>
      </p:sp>
    </p:spTree>
    <p:extLst>
      <p:ext uri="{BB962C8B-B14F-4D97-AF65-F5344CB8AC3E}">
        <p14:creationId xmlns:p14="http://schemas.microsoft.com/office/powerpoint/2010/main" val="278238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952824-BFD1-4497-BAA6-E18CAE1951F5}" type="slidenum">
              <a:rPr lang="ru-RU" smtClean="0"/>
              <a:t>6</a:t>
            </a:fld>
            <a:endParaRPr lang="ru-RU"/>
          </a:p>
        </p:txBody>
      </p:sp>
    </p:spTree>
    <p:extLst>
      <p:ext uri="{BB962C8B-B14F-4D97-AF65-F5344CB8AC3E}">
        <p14:creationId xmlns:p14="http://schemas.microsoft.com/office/powerpoint/2010/main" val="428870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02.12.2020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02.12.2020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02.12.2020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02.12.2020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02.12.2020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t>02.12.2020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C7A505BEBE5E9EBA388BFE45BFBEA1E0530E2D0D852D93E28B64FDBE315D6ADBC298A6C3B40A3EC29DABB20E3F718387CF00772BBE7C397C0GFH" TargetMode="External"/><Relationship Id="rId7" Type="http://schemas.openxmlformats.org/officeDocument/2006/relationships/hyperlink" Target="consultantplus://offline/ref=8C5456B19CBAA21B5313ADA6AA86D88010E7B609DC6E14DD210C3F556B5959E64A9356EA9D2BB23D01403D3020C47F9EA620F7FF1513E3E6QBG6H" TargetMode="External"/><Relationship Id="rId2" Type="http://schemas.openxmlformats.org/officeDocument/2006/relationships/hyperlink" Target="consultantplus://offline/ref=DC7A505BEBE5E9EBA388BFE45BFBEA1E0530E2D0D852D93E28B64FDBE315D6ADBC298A6C3B40A3ED20DABB20E3F718387CF00772BBE7C397C0GFH" TargetMode="External"/><Relationship Id="rId1" Type="http://schemas.openxmlformats.org/officeDocument/2006/relationships/slideLayout" Target="../slideLayouts/slideLayout2.xml"/><Relationship Id="rId6" Type="http://schemas.openxmlformats.org/officeDocument/2006/relationships/hyperlink" Target="consultantplus://offline/ref=8C5456B19CBAA21B5313ADA6AA86D88010E7B609DC6E14DD210C3F556B5959E64A9356EA9D2BB23D00403D3020C47F9EA620F7FF1513E3E6QBG6H" TargetMode="External"/><Relationship Id="rId5" Type="http://schemas.openxmlformats.org/officeDocument/2006/relationships/hyperlink" Target="consultantplus://offline/ref=DC7A505BEBE5E9EBA388BFE45BFBEA1E0530E2D0D852D93E28B64FDBE315D6ADBC298A6C3B40A3EC2EDABB20E3F718387CF00772BBE7C397C0GFH" TargetMode="External"/><Relationship Id="rId4" Type="http://schemas.openxmlformats.org/officeDocument/2006/relationships/hyperlink" Target="consultantplus://offline/ref=DC7A505BEBE5E9EBA388BFE45BFBEA1E0530E2D0D852D93E28B64FDBE315D6ADBC298A6C3B40A3EC2BDABB20E3F718387CF00772BBE7C397C0GFH"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consultantplus://offline/ref=880BDF46B561BFFE2F150B966D327F48B442851E86C6883C3C89C354092F73B30824BD8B38F2E8196507D238B2A416C24C9889D1AAi5H8H" TargetMode="External"/><Relationship Id="rId3" Type="http://schemas.openxmlformats.org/officeDocument/2006/relationships/hyperlink" Target="consultantplus://offline/ref=880BDF46B561BFFE2F150B966D327F48B4418A1587C4883C3C89C354092F73B30824BD8B3CF4E8196507D238B2A416C24C9889D1AAi5H8H" TargetMode="External"/><Relationship Id="rId7" Type="http://schemas.openxmlformats.org/officeDocument/2006/relationships/hyperlink" Target="consultantplus://offline/ref=880BDF46B561BFFE2F150B966D327F48B4438F1380C2883C3C89C354092F73B30824BD8F3AF4E24A3D48D364F5F105C04D988AD0B65AD4D6iAHCH" TargetMode="External"/><Relationship Id="rId2" Type="http://schemas.openxmlformats.org/officeDocument/2006/relationships/hyperlink" Target="consultantplus://offline/ref=880BDF46B561BFFE2F150B966D327F48B4438F1380C2883C3C89C354092F73B30824BD8C3DF1E8196507D238B2A416C24C9889D1AAi5H8H" TargetMode="External"/><Relationship Id="rId1" Type="http://schemas.openxmlformats.org/officeDocument/2006/relationships/slideLayout" Target="../slideLayouts/slideLayout2.xml"/><Relationship Id="rId6" Type="http://schemas.openxmlformats.org/officeDocument/2006/relationships/hyperlink" Target="consultantplus://offline/ref=880BDF46B561BFFE2F150B966D327F48B4418A1587C4883C3C89C354092F73B30824BD8F3AF4EB4A3548D364F5F105C04D988AD0B65AD4D6iAHCH" TargetMode="External"/><Relationship Id="rId5" Type="http://schemas.openxmlformats.org/officeDocument/2006/relationships/hyperlink" Target="consultantplus://offline/ref=880BDF46B561BFFE2F150B966D327F48B4418A1587C4883C3C89C354092F73B30824BD883AF3E8196507D238B2A416C24C9889D1AAi5H8H" TargetMode="External"/><Relationship Id="rId10" Type="http://schemas.openxmlformats.org/officeDocument/2006/relationships/image" Target="../media/image6.jpeg"/><Relationship Id="rId4" Type="http://schemas.openxmlformats.org/officeDocument/2006/relationships/hyperlink" Target="consultantplus://offline/ref=880BDF46B561BFFE2F150B966D327F48B4418A1587C4883C3C89C354092F73B30824BD8B3DFCE8196507D238B2A416C24C9889D1AAi5H8H" TargetMode="External"/><Relationship Id="rId9" Type="http://schemas.openxmlformats.org/officeDocument/2006/relationships/hyperlink" Target="consultantplus://offline/ref=880BDF46B561BFFE2F150B966D327F48B442851E86C6883C3C89C354092F73B30824BD8B3EF0E8196507D238B2A416C24C9889D1AAi5H8H"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consultantplus://offline/ref=C68472E88D44CF3DDB97AAC7E9C93DA5CB6D590B2D9454D3ECD4BEB86A4E3DCAFC10A3EBA0B81EAD4DC1E66F85DF950F2B3339D6877E493BDCdBMEH" TargetMode="External"/><Relationship Id="rId13" Type="http://schemas.openxmlformats.org/officeDocument/2006/relationships/hyperlink" Target="consultantplus://offline/ref=C68472E88D44CF3DDB97ABCAFFA568F6C56A58042A92588EE6DCE7B468493295EB17EAE7A1BC1EAF4292BC7F8196C302363226C9846049d3MBH" TargetMode="External"/><Relationship Id="rId3" Type="http://schemas.openxmlformats.org/officeDocument/2006/relationships/hyperlink" Target="consultantplus://offline/ref=C68472E88D44CF3DDB97ABCAFFA568F6C56A58042A92588EE6DCE7B468493295EB17EAE7A4BB1BAA4292BC7F8196C302363226C9846049d3MBH" TargetMode="External"/><Relationship Id="rId7" Type="http://schemas.openxmlformats.org/officeDocument/2006/relationships/hyperlink" Target="consultantplus://offline/ref=C68472E88D44CF3DDB97ABCAFFA568F6C56A58042A92588EE6DCE7B468493295EB17EAE7A4BB18AD4292BC7F8196C302363226C9846049d3MBH" TargetMode="External"/><Relationship Id="rId12" Type="http://schemas.openxmlformats.org/officeDocument/2006/relationships/hyperlink" Target="consultantplus://offline/ref=C68472E88D44CF3DDB97ABCAFFA568F6C56A58042A92588EE6DCE7B468493295EB17EAE7A1BB17A54292BC7F8196C302363226C9846049d3MBH" TargetMode="External"/><Relationship Id="rId2" Type="http://schemas.openxmlformats.org/officeDocument/2006/relationships/hyperlink" Target="consultantplus://offline/ref=C68472E88D44CF3DDB97ABCAFFA568F6C56A58042A92588EE6DCE7B468493295EB17EAE7A1B91DAD4ACDB96A90CECD01282D26D698624B39dDMEH" TargetMode="External"/><Relationship Id="rId1" Type="http://schemas.openxmlformats.org/officeDocument/2006/relationships/slideLayout" Target="../slideLayouts/slideLayout2.xml"/><Relationship Id="rId6" Type="http://schemas.openxmlformats.org/officeDocument/2006/relationships/hyperlink" Target="consultantplus://offline/ref=C68472E88D44CF3DDB97ABCAFFA568F6C56A58042A92588EE6DCE7B468493295EB17EAE7A2BF16A61D97A96ED998C01C293239D58662d4MBH" TargetMode="External"/><Relationship Id="rId11" Type="http://schemas.openxmlformats.org/officeDocument/2006/relationships/hyperlink" Target="consultantplus://offline/ref=C68472E88D44CF3DDB97ABCAFFA568F6C56A58042A92588EE6DCE7B468493295EB17EAE7A1BB16A44292BC7F8196C302363226C9846049d3MBH" TargetMode="External"/><Relationship Id="rId5" Type="http://schemas.openxmlformats.org/officeDocument/2006/relationships/hyperlink" Target="consultantplus://offline/ref=C68472E88D44CF3DDB97ABCAFFA568F6C56A58042A92588EE6DCE7B468493295EB17EAE7A2BF1BA61D97A96ED998C01C293239D58662d4MBH" TargetMode="External"/><Relationship Id="rId10" Type="http://schemas.openxmlformats.org/officeDocument/2006/relationships/hyperlink" Target="consultantplus://offline/ref=C68472E88D44CF3DDB97AAC7E9C93DA5CB6D590B2D9454D3ECD4BEB86A4E3DCAFC10A3EBA0B81EAD4CC7E66F85DF950F2B3339D6877E493BDCdBMEH" TargetMode="External"/><Relationship Id="rId4" Type="http://schemas.openxmlformats.org/officeDocument/2006/relationships/hyperlink" Target="consultantplus://offline/ref=C68472E88D44CF3DDB97ABCAFFA568F6C56A58042A92588EE6DCE7B468493295EB17EAE7A2BF1AA61D97A96ED998C01C293239D58662d4MBH" TargetMode="External"/><Relationship Id="rId9" Type="http://schemas.openxmlformats.org/officeDocument/2006/relationships/hyperlink" Target="consultantplus://offline/ref=C68472E88D44CF3DDB97AAC7E9C93DA5CB6D590B2D9454D3ECD4BEB86A4E3DCAFC10A3EBA0B81EAD4DCEE66F85DF950F2B3339D6877E493BDCdBMEH" TargetMode="External"/><Relationship Id="rId14" Type="http://schemas.openxmlformats.org/officeDocument/2006/relationships/hyperlink" Target="consultantplus://offline/ref=C68472E88D44CF3DDB97ABCAFFA568F6C56A58042A92588EE6DCE7B468493295EB17EAE7A1BC1FAD4292BC7F8196C302363226C9846049d3MBH"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4514AAB863CD4FFC78A80A13F61E8CB299CF94062E35C3F3BDA8B93D477EB5C4959689B52A0775A516A18ACE8923617CEF06F50AqFNAH" TargetMode="External"/><Relationship Id="rId2" Type="http://schemas.openxmlformats.org/officeDocument/2006/relationships/hyperlink" Target="consultantplus://offline/ref=4514AAB863CD4FFC78A80A13F61E8CB299CF94062E35C3F3BDA8B93D477EB5C4959689B72D092AA003B0D2C08A3D7E7CF01AF708F8q2N6H"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consultantplus://offline/ref=4514AAB863CD4FFC78A80A13F61E8CB299CF94062E35C3F3BDA8B93D477EB5C4959689B728092AA003B0D2C08A3D7E7CF01AF708F8q2N6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validnost.com/pdf/PrMTSR-N888n-TSR.pdf" TargetMode="External"/><Relationship Id="rId2" Type="http://schemas.openxmlformats.org/officeDocument/2006/relationships/hyperlink" Target="https://lifehacker.ru/sca/"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http://www.consultant.ru/document/cons_doc_LAW_156558/cb764e62204a980c3b3de6fcc341198141a9d710/"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government.ru/docs/3157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consultantplus://offline/ref=BABB981997E7B1B3675896EDED84F4213497FB32DC20C20D9DED5CE1C117ECE35180A926DC20970528D5833CE127D93F7936563DP1r5G" TargetMode="External"/><Relationship Id="rId13" Type="http://schemas.openxmlformats.org/officeDocument/2006/relationships/hyperlink" Target="consultantplus://offline/ref=21EDD898239957BF1FC5B7C623901E78B3CE91E4EFE04A414C93046A900487C9888FB9741A5494D4C2C422C4A12C4A4A2D99BAEF50rFG" TargetMode="External"/><Relationship Id="rId18" Type="http://schemas.openxmlformats.org/officeDocument/2006/relationships/hyperlink" Target="consultantplus://offline/ref=CAB23EF4F104915E7F3D4809187D128AF9D1C343F7CE1E5D8E148536EA239E33AB0AE79FB9C1909B4A535A1CDC8D7AFBDAD3620FFCB88BF6L1Z0H" TargetMode="External"/><Relationship Id="rId3" Type="http://schemas.openxmlformats.org/officeDocument/2006/relationships/hyperlink" Target="consultantplus://offline/ref=BABB981997E7B1B3675896EDED84F4213497FB32D926C20D9DED5CE1C117ECE35180A920DD2BC351688BDA6EA56CD53D672A573E0BCC3D9EP5r5G" TargetMode="External"/><Relationship Id="rId21" Type="http://schemas.openxmlformats.org/officeDocument/2006/relationships/hyperlink" Target="consultantplus://offline/ref=CAB23EF4F104915E7F3D4809187D128AF9D7C447F7CF1E5D8E148536EA239E33AB0AE79FB9C1909B48535A1CDC8D7AFBDAD3620FFCB88BF6L1Z0H" TargetMode="External"/><Relationship Id="rId7" Type="http://schemas.openxmlformats.org/officeDocument/2006/relationships/hyperlink" Target="consultantplus://offline/ref=BABB981997E7B1B3675896EDED84F4213497FB32DC20C20D9DED5CE1C117ECE35180A927DA20970528D5833CE127D93F7936563DP1r5G" TargetMode="External"/><Relationship Id="rId12" Type="http://schemas.openxmlformats.org/officeDocument/2006/relationships/hyperlink" Target="consultantplus://offline/ref=21EDD898239957BF1FC5B7C623901E78B3CD9DE0ECE64A414C93046A900487C9888FB9741F5FC386879A7B96E56746483385BBEC11B588625Dr6G" TargetMode="External"/><Relationship Id="rId17" Type="http://schemas.openxmlformats.org/officeDocument/2006/relationships/hyperlink" Target="consultantplus://offline/ref=CAB23EF4F104915E7F3D4809187D128AF9D6C041FCCF1E5D8E148536EA239E33AB0AE79FBAC69BCF1E1C5B409BD869F9DBD3610EE0LBZAH" TargetMode="External"/><Relationship Id="rId2" Type="http://schemas.openxmlformats.org/officeDocument/2006/relationships/notesSlide" Target="../notesSlides/notesSlide1.xml"/><Relationship Id="rId16" Type="http://schemas.openxmlformats.org/officeDocument/2006/relationships/hyperlink" Target="consultantplus://offline/ref=CAB23EF4F104915E7F3D4809187D128AF9D6C041FCCF1E5D8E148536EA239E33AB0AE79CB1C69BCF1E1C5B409BD869F9DBD3610EE0LBZAH" TargetMode="External"/><Relationship Id="rId20" Type="http://schemas.openxmlformats.org/officeDocument/2006/relationships/hyperlink" Target="consultantplus://offline/ref=CAB23EF4F104915E7F3D4809187D128AF9D7C447F7CF1E5D8E148536EA239E33AB0AE79FB9C1909B4A535A1CDC8D7AFBDAD3620FFCB88BF6L1Z0H" TargetMode="External"/><Relationship Id="rId1" Type="http://schemas.openxmlformats.org/officeDocument/2006/relationships/slideLayout" Target="../slideLayouts/slideLayout2.xml"/><Relationship Id="rId6" Type="http://schemas.openxmlformats.org/officeDocument/2006/relationships/hyperlink" Target="consultantplus://offline/ref=BABB981997E7B1B3675896EDED84F4213497FB32DC20C20D9DED5CE1C117ECE35180A927DB20970528D5833CE127D93F7936563DP1r5G" TargetMode="External"/><Relationship Id="rId11" Type="http://schemas.openxmlformats.org/officeDocument/2006/relationships/hyperlink" Target="consultantplus://offline/ref=21EDD898239957BF1FC5B7C623901E78B3CE91E4EFE04A414C93046A900487C9888FB9741F5FC285859A7B96E56746483385BBEC11B588625Dr6G" TargetMode="External"/><Relationship Id="rId5" Type="http://schemas.openxmlformats.org/officeDocument/2006/relationships/hyperlink" Target="consultantplus://offline/ref=BABB981997E7B1B3675896EDED84F4213497FB32DC20C20D9DED5CE1C117ECE35180A923D52AC8003DC4DB32E239C63F662A543F17PCrEG" TargetMode="External"/><Relationship Id="rId15" Type="http://schemas.openxmlformats.org/officeDocument/2006/relationships/hyperlink" Target="consultantplus://offline/ref=CAB23EF4F104915E7F3D4809187D128AF9D6C041FCCF1E5D8E148536EA239E33AB0AE79CB1C49BCF1E1C5B409BD869F9DBD3610EE0LBZAH" TargetMode="External"/><Relationship Id="rId23" Type="http://schemas.openxmlformats.org/officeDocument/2006/relationships/hyperlink" Target="consultantplus://offline/ref=CAB23EF4F104915E7F3D4809187D128AF8DCC74DFECE1E5D8E148536EA239E33AB0AE79FB9C1909B48535A1CDC8D7AFBDAD3620FFCB88BF6L1Z0H" TargetMode="External"/><Relationship Id="rId10" Type="http://schemas.openxmlformats.org/officeDocument/2006/relationships/hyperlink" Target="consultantplus://offline/ref=21EDD898239957BF1FC5B7C623901E78B3CE91E4EFE04A414C93046A900487C9888FB9741F5FC285849A7B96E56746483385BBEC11B588625Dr6G" TargetMode="External"/><Relationship Id="rId19" Type="http://schemas.openxmlformats.org/officeDocument/2006/relationships/hyperlink" Target="consultantplus://offline/ref=CAB23EF4F104915E7F3D4809187D128AF9D1C343F7CE1E5D8E148536EA239E33AB0AE79FB9C1909B48535A1CDC8D7AFBDAD3620FFCB88BF6L1Z0H" TargetMode="External"/><Relationship Id="rId4" Type="http://schemas.openxmlformats.org/officeDocument/2006/relationships/hyperlink" Target="consultantplus://offline/ref=BABB981997E7B1B3675896EDED84F4213497FB32DC20C20D9DED5CE1C117ECE35180A923D420970528D5833CE127D93F7936563DP1r5G" TargetMode="External"/><Relationship Id="rId9" Type="http://schemas.openxmlformats.org/officeDocument/2006/relationships/hyperlink" Target="consultantplus://offline/ref=21EDD898239957BF1FC5B7C623901E78B3CE91E4EFE04A414C93046A900487C9888FB9741F5FC086829A7B96E56746483385BBEC11B588625Dr6G" TargetMode="External"/><Relationship Id="rId14" Type="http://schemas.openxmlformats.org/officeDocument/2006/relationships/hyperlink" Target="consultantplus://offline/ref=21EDD898239957BF1FC5B7C623901E78B3CE91E4EFE04A414C93046A900487C9888FB9771D5494D4C2C422C4A12C4A4A2D99BAEF50rFG" TargetMode="External"/><Relationship Id="rId22" Type="http://schemas.openxmlformats.org/officeDocument/2006/relationships/hyperlink" Target="consultantplus://offline/ref=CAB23EF4F104915E7F3D4809187D128AF8DCC74DFECE1E5D8E148536EA239E33AB0AE79FB9C1909B4A535A1CDC8D7AFBDAD3620FFCB88BF6L1Z0H"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consultantplus://offline/ref=7BA9F0B18E081B5551596D2CAB1C68DDA918391936BA0A2FCBC641A01DD313D3332E56219BD43E966A2C68C4DD62091F290CC86Fg2t5G" TargetMode="External"/><Relationship Id="rId3" Type="http://schemas.openxmlformats.org/officeDocument/2006/relationships/hyperlink" Target="consultantplus://offline/ref=29889A15F851CEED4A0236BC9F8271F3CE5AB52BA3FA80B397C707C05CC4C319DDED648B2392379C851533CAE969FDF4460A1D2CA45Ds8G" TargetMode="External"/><Relationship Id="rId7" Type="http://schemas.openxmlformats.org/officeDocument/2006/relationships/hyperlink" Target="consultantplus://offline/ref=7BA9F0B18E081B5551596D2CAB1C68DDA918391936BA0A2FCBC641A01DD313D3332E562193D43E966A2C68C4DD62091F290CC86Fg2t5G" TargetMode="External"/><Relationship Id="rId12" Type="http://schemas.openxmlformats.org/officeDocument/2006/relationships/hyperlink" Target="consultantplus://offline/ref=099AF4182DCC7FA772D4C21646E0402C6E9C72AE2EC24FF4134DF99F353474795B2971C00781DFA16D31F4342880124194AA34D06CE1A0o3ACH" TargetMode="External"/><Relationship Id="rId2" Type="http://schemas.openxmlformats.org/officeDocument/2006/relationships/hyperlink" Target="consultantplus://offline/ref=29889A15F851CEED4A0236BC9F8271F3CE5AB52BA3FA80B397C707C05CC4C319DDED6482279E689990046BC4EA77E2F459161F2E5As6G" TargetMode="External"/><Relationship Id="rId1" Type="http://schemas.openxmlformats.org/officeDocument/2006/relationships/slideLayout" Target="../slideLayouts/slideLayout2.xml"/><Relationship Id="rId6" Type="http://schemas.openxmlformats.org/officeDocument/2006/relationships/hyperlink" Target="consultantplus://offline/ref=7BA9F0B18E081B5551596D2CAB1C68DDA918391936BA0A2FCBC641A01DD313D3332E56209AD43E966A2C68C4DD62091F290CC86Fg2t5G" TargetMode="External"/><Relationship Id="rId11" Type="http://schemas.openxmlformats.org/officeDocument/2006/relationships/hyperlink" Target="consultantplus://offline/ref=7BA9F0B18E081B5551596D2CAB1C68DDA918391936BA0A2FCBC641A01DD313D3332E562191D43E966A2C68C4DD62091F290CC86Fg2t5G" TargetMode="External"/><Relationship Id="rId5" Type="http://schemas.openxmlformats.org/officeDocument/2006/relationships/hyperlink" Target="consultantplus://offline/ref=7BA9F0B18E081B5551596D2CAB1C68DDA9193A1E32B90A2FCBC641A01DD313D3332E562A94D43E966A2C68C4DD62091F290CC86Fg2t5G" TargetMode="External"/><Relationship Id="rId10" Type="http://schemas.openxmlformats.org/officeDocument/2006/relationships/hyperlink" Target="consultantplus://offline/ref=7BA9F0B18E081B5551596D2CAB1C68DDAB1F301C32B70A2FCBC641A01DD313D3332E562696D43E966A2C68C4DD62091F290CC86Fg2t5G" TargetMode="External"/><Relationship Id="rId4" Type="http://schemas.openxmlformats.org/officeDocument/2006/relationships/hyperlink" Target="consultantplus://offline/ref=29889A15F851CEED4A0236BC9F8271F3CE5AB32FA7FE80B397C707C05CC4C319DDED648B20953CC9D45A3296AE3CEEF6470A1E2DB8DAB33352s1G" TargetMode="External"/><Relationship Id="rId9" Type="http://schemas.openxmlformats.org/officeDocument/2006/relationships/hyperlink" Target="consultantplus://offline/ref=7BA9F0B18E081B5551596D2CAB1C68DDAB1F301C32B70A2FCBC641A01DD313D3332E562697D43E966A2C68C4DD62091F290CC86Fg2t5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CCCAE2A0E46F2DE8EEC45664C56374C1C61BD96674B1BD02E89A2D8B1CD2EB3768620173F92BE428C891539C6A91D45434E9093B0A7F543BnC72G" TargetMode="External"/><Relationship Id="rId2" Type="http://schemas.openxmlformats.org/officeDocument/2006/relationships/hyperlink" Target="consultantplus://offline/ref=CCCAE2A0E46F2DE8EEC45664C56374C1C61BD96674B1BD02E89A2D8B1CD2EB3768620173F92BE428C491539C6A91D45434E9093B0A7F543BnC72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consultantplus://offline/ref=CCCAE2A0E46F2DE8EEC45664C56374C1C61BD96674B1BD02E89A2D8B1CD2EB3768620170F129EC7D91DE52C02DC4C75635E90A3A16n77DG" TargetMode="External"/><Relationship Id="rId4" Type="http://schemas.openxmlformats.org/officeDocument/2006/relationships/hyperlink" Target="consultantplus://offline/ref=CCCAE2A0E46F2DE8EEC45664C56374C1C61BD96674B1BD02E89A2D8B1CD2EB3768620173FB22EC7D91DE52C02DC4C75635E90A3A16n77D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F22ABC837AEDE03DA41AC9ADD8203697BA35D346905490059259D8D91CF1483EF17FA7EF895C46394E6681972D8ADE848BE57CEAF1E0H" TargetMode="External"/><Relationship Id="rId7" Type="http://schemas.openxmlformats.org/officeDocument/2006/relationships/hyperlink" Target="consultantplus://offline/ref=2EDABB4C4D5912C2CAE82A61EAE3DD38773A4DF128895CE43F1AAAEDBAD5FAA96E50AE0AF171C54467C8C4035E3FCEBCBE260CC96F195BE8pBE7H" TargetMode="External"/><Relationship Id="rId2" Type="http://schemas.openxmlformats.org/officeDocument/2006/relationships/hyperlink" Target="consultantplus://offline/ref=F22ABC837AEDE03DA41AC9ADD8203697BA35D346905490059259D8D91CF1483EF17FA7EC8C5C46394E6681972D8ADE848BE57CEAF1E0H" TargetMode="External"/><Relationship Id="rId1" Type="http://schemas.openxmlformats.org/officeDocument/2006/relationships/slideLayout" Target="../slideLayouts/slideLayout2.xml"/><Relationship Id="rId6" Type="http://schemas.openxmlformats.org/officeDocument/2006/relationships/hyperlink" Target="consultantplus://offline/ref=2EDABB4C4D5912C2CAE82A61EAE3DD38773D46F02E8E5CE43F1AAAEDBAD5FAA96E50AE0AF171C54764C8C4035E3FCEBCBE260CC96F195BE8pBE7H" TargetMode="External"/><Relationship Id="rId5" Type="http://schemas.openxmlformats.org/officeDocument/2006/relationships/hyperlink" Target="consultantplus://offline/ref=2EDABB4C4D5912C2CAE82A61EAE3DD38773E4DF62E8F5CE43F1AAAEDBAD5FAA96E50AE0AF674CD4E6D97C1164F67C0BFA0390CD6731B59pEEAH" TargetMode="External"/><Relationship Id="rId4" Type="http://schemas.openxmlformats.org/officeDocument/2006/relationships/hyperlink" Target="consultantplus://offline/ref=2EDABB4C4D5912C2CAE82A61EAE3DD38773E4DF62E8F5CE43F1AAAEDBAD5FAA96E50AE0AF170C44761C8C4035E3FCEBCBE260CC96F195BE8pBE7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526"/>
          <a:stretch/>
        </p:blipFill>
        <p:spPr bwMode="auto">
          <a:xfrm>
            <a:off x="755576" y="3140968"/>
            <a:ext cx="7703844" cy="350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a:spLocks noGrp="1"/>
          </p:cNvSpPr>
          <p:nvPr>
            <p:ph type="ctrTitle"/>
          </p:nvPr>
        </p:nvSpPr>
        <p:spPr>
          <a:xfrm>
            <a:off x="0" y="1988840"/>
            <a:ext cx="9324528" cy="864096"/>
          </a:xfrm>
        </p:spPr>
        <p:txBody>
          <a:bodyPr>
            <a:noAutofit/>
          </a:bodyPr>
          <a:lstStyle/>
          <a:p>
            <a:r>
              <a:rPr lang="ru-RU" b="1" dirty="0" smtClean="0"/>
              <a:t>Мы все разные, но права у </a:t>
            </a:r>
            <a:r>
              <a:rPr lang="ru-RU" b="1" smtClean="0"/>
              <a:t>нас равные!</a:t>
            </a:r>
            <a:r>
              <a:rPr lang="ru-RU" dirty="0"/>
              <a:t/>
            </a:r>
            <a:br>
              <a:rPr lang="ru-RU" dirty="0"/>
            </a:br>
            <a:endParaRPr lang="ru-RU" dirty="0"/>
          </a:p>
        </p:txBody>
      </p:sp>
      <p:sp>
        <p:nvSpPr>
          <p:cNvPr id="6" name="Заголовок 1"/>
          <p:cNvSpPr txBox="1">
            <a:spLocks/>
          </p:cNvSpPr>
          <p:nvPr/>
        </p:nvSpPr>
        <p:spPr>
          <a:xfrm>
            <a:off x="165317" y="404664"/>
            <a:ext cx="8826750" cy="432048"/>
          </a:xfrm>
          <a:prstGeom prst="rect">
            <a:avLst/>
          </a:prstGeom>
        </p:spPr>
        <p:txBody>
          <a:bodyPr bIns="91440" anchor="ctr" anchorCtr="0">
            <a:no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r>
              <a:rPr lang="ru-RU" sz="2000" b="1" dirty="0" smtClean="0">
                <a:solidFill>
                  <a:schemeClr val="bg2">
                    <a:lumMod val="10000"/>
                  </a:schemeClr>
                </a:solidFill>
                <a:latin typeface="Times New Roman" panose="02020603050405020304" pitchFamily="18" charset="0"/>
                <a:cs typeface="Times New Roman" panose="02020603050405020304" pitchFamily="18" charset="0"/>
              </a:rPr>
              <a:t>МАУК «Чишминская районная межпоселенческая библиотека»</a:t>
            </a:r>
            <a:r>
              <a:rPr lang="ru-RU" sz="2000" dirty="0" smtClean="0">
                <a:solidFill>
                  <a:schemeClr val="bg2">
                    <a:lumMod val="10000"/>
                  </a:schemeClr>
                </a:solidFill>
                <a:latin typeface="Times New Roman" panose="02020603050405020304" pitchFamily="18" charset="0"/>
                <a:cs typeface="Times New Roman" panose="02020603050405020304" pitchFamily="18" charset="0"/>
              </a:rPr>
              <a:t/>
            </a:r>
            <a:br>
              <a:rPr lang="ru-RU" sz="2000" dirty="0" smtClean="0">
                <a:solidFill>
                  <a:schemeClr val="bg2">
                    <a:lumMod val="10000"/>
                  </a:schemeClr>
                </a:solidFill>
                <a:latin typeface="Times New Roman" panose="02020603050405020304" pitchFamily="18" charset="0"/>
                <a:cs typeface="Times New Roman" panose="02020603050405020304" pitchFamily="18" charset="0"/>
              </a:rPr>
            </a:br>
            <a:endParaRPr lang="ru-RU" sz="20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0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700808"/>
            <a:ext cx="8784976" cy="562074"/>
          </a:xfrm>
        </p:spPr>
        <p:txBody>
          <a:bodyPr>
            <a:normAutofit fontScale="90000"/>
          </a:bodyPr>
          <a:lstStyle/>
          <a:p>
            <a:pPr algn="ctr"/>
            <a:r>
              <a:rPr lang="ru-RU" b="1" dirty="0">
                <a:solidFill>
                  <a:srgbClr val="002060"/>
                </a:solidFill>
              </a:rPr>
              <a:t>Предоставление рассрочки по исполнительным документам в связи с COVID-19</a:t>
            </a:r>
            <a:r>
              <a:rPr lang="ru-RU" dirty="0">
                <a:solidFill>
                  <a:srgbClr val="002060"/>
                </a:solidFill>
              </a:rPr>
              <a:t/>
            </a:r>
            <a:br>
              <a:rPr lang="ru-RU" dirty="0">
                <a:solidFill>
                  <a:srgbClr val="002060"/>
                </a:solidFill>
              </a:rPr>
            </a:br>
            <a:endParaRPr lang="ru-RU" dirty="0">
              <a:solidFill>
                <a:srgbClr val="002060"/>
              </a:solidFill>
            </a:endParaRPr>
          </a:p>
        </p:txBody>
      </p:sp>
      <p:sp>
        <p:nvSpPr>
          <p:cNvPr id="3" name="Объект 2"/>
          <p:cNvSpPr>
            <a:spLocks noGrp="1"/>
          </p:cNvSpPr>
          <p:nvPr>
            <p:ph sz="quarter" idx="1"/>
          </p:nvPr>
        </p:nvSpPr>
        <p:spPr>
          <a:xfrm>
            <a:off x="251520" y="2060848"/>
            <a:ext cx="8712968" cy="4572000"/>
          </a:xfrm>
        </p:spPr>
        <p:txBody>
          <a:bodyPr>
            <a:normAutofit fontScale="85000" lnSpcReduction="20000"/>
          </a:bodyPr>
          <a:lstStyle/>
          <a:p>
            <a:r>
              <a:rPr lang="ru-RU" dirty="0"/>
              <a:t>В период распространения COVID-19 пенсионеры - должники по кредитному договору (займу) имеют право на рассрочку исполнения исполнительных документов, предъявленных к принудительному исполнению до 01.10.2020 и содержащих требования о взыскании задолженности по кредиту (займу), на сумму не более 1 млн руб. Для этого, в частности, размер их пенсии по инвалидности должен быть менее двух МРОТ и они не должны иметь иные источники доходов и недвижимость, кроме единственного пригодного для постоянного проживания жилья (</a:t>
            </a:r>
            <a:r>
              <a:rPr lang="ru-RU" dirty="0">
                <a:hlinkClick r:id="rId2"/>
              </a:rPr>
              <a:t>ч. 1, </a:t>
            </a:r>
            <a:r>
              <a:rPr lang="ru-RU" dirty="0">
                <a:hlinkClick r:id="rId3"/>
              </a:rPr>
              <a:t>2, </a:t>
            </a:r>
            <a:r>
              <a:rPr lang="ru-RU" dirty="0">
                <a:hlinkClick r:id="rId4"/>
              </a:rPr>
              <a:t>4 ст. 1, </a:t>
            </a:r>
            <a:r>
              <a:rPr lang="ru-RU" dirty="0">
                <a:hlinkClick r:id="rId5"/>
              </a:rPr>
              <a:t>ч. 3 ст. 2 Закона от 20.07.2020 N 215-ФЗ</a:t>
            </a:r>
            <a:r>
              <a:rPr lang="ru-RU" dirty="0" smtClean="0">
                <a:hlinkClick r:id="rId5"/>
              </a:rPr>
              <a:t>).</a:t>
            </a:r>
          </a:p>
          <a:p>
            <a:r>
              <a:rPr lang="ru-RU" dirty="0"/>
              <a:t>Рассрочка предоставляется на срок не более 24 месяца и не позднее чем до 01.07.2022. В течение этого срока не применяются меры принудительного исполнения, за исключением наложения ареста на имущество должника, находящееся у него или третьих лиц, во исполнение судебного акта об аресте имущества (</a:t>
            </a:r>
            <a:r>
              <a:rPr lang="ru-RU" dirty="0">
                <a:hlinkClick r:id="rId6"/>
              </a:rPr>
              <a:t>ч. 2, </a:t>
            </a:r>
            <a:r>
              <a:rPr lang="ru-RU" dirty="0">
                <a:hlinkClick r:id="rId7"/>
              </a:rPr>
              <a:t>3 ст. 2 Закона N 215-ФЗ).</a:t>
            </a:r>
          </a:p>
          <a:p>
            <a:endParaRPr lang="ru-RU" dirty="0">
              <a:hlinkClick r:id="rId5"/>
            </a:endParaRPr>
          </a:p>
        </p:txBody>
      </p:sp>
    </p:spTree>
    <p:extLst>
      <p:ext uri="{BB962C8B-B14F-4D97-AF65-F5344CB8AC3E}">
        <p14:creationId xmlns:p14="http://schemas.microsoft.com/office/powerpoint/2010/main" val="26487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50" y="778694"/>
            <a:ext cx="7772400" cy="562074"/>
          </a:xfrm>
        </p:spPr>
        <p:txBody>
          <a:bodyPr>
            <a:normAutofit fontScale="90000"/>
          </a:bodyPr>
          <a:lstStyle/>
          <a:p>
            <a:pPr algn="ctr"/>
            <a:r>
              <a:rPr lang="ru-RU" b="1" dirty="0">
                <a:solidFill>
                  <a:srgbClr val="002060"/>
                </a:solidFill>
              </a:rPr>
              <a:t>Гарантии в сфере труда</a:t>
            </a:r>
            <a:r>
              <a:rPr lang="ru-RU" dirty="0">
                <a:solidFill>
                  <a:srgbClr val="002060"/>
                </a:solidFill>
              </a:rPr>
              <a:t/>
            </a:r>
            <a:br>
              <a:rPr lang="ru-RU" dirty="0">
                <a:solidFill>
                  <a:srgbClr val="002060"/>
                </a:solidFill>
              </a:rPr>
            </a:br>
            <a:endParaRPr lang="ru-RU" dirty="0">
              <a:solidFill>
                <a:srgbClr val="002060"/>
              </a:solidFill>
            </a:endParaRPr>
          </a:p>
        </p:txBody>
      </p:sp>
      <p:sp>
        <p:nvSpPr>
          <p:cNvPr id="3" name="Объект 2"/>
          <p:cNvSpPr>
            <a:spLocks noGrp="1"/>
          </p:cNvSpPr>
          <p:nvPr>
            <p:ph sz="quarter" idx="1"/>
          </p:nvPr>
        </p:nvSpPr>
        <p:spPr>
          <a:xfrm>
            <a:off x="251520" y="882111"/>
            <a:ext cx="8568952" cy="4572000"/>
          </a:xfrm>
        </p:spPr>
        <p:txBody>
          <a:bodyPr>
            <a:normAutofit fontScale="62500" lnSpcReduction="20000"/>
          </a:bodyPr>
          <a:lstStyle/>
          <a:p>
            <a:r>
              <a:rPr lang="ru-RU" dirty="0" smtClean="0"/>
              <a:t>Инвалидам </a:t>
            </a:r>
            <a:r>
              <a:rPr lang="ru-RU" dirty="0"/>
              <a:t>предоставляются гарантии трудовой занятости, которые включают, в частности, следующие меры (</a:t>
            </a:r>
            <a:r>
              <a:rPr lang="ru-RU" dirty="0">
                <a:hlinkClick r:id="rId2"/>
              </a:rPr>
              <a:t>ч. 1 ст. 20 Закона N 181-ФЗ):</a:t>
            </a:r>
          </a:p>
          <a:p>
            <a:r>
              <a:rPr lang="ru-RU" dirty="0"/>
              <a:t>квотирование рабочих мест для инвалидов. Такие рабочие места не могут быть заняты лицами, не являющимися инвалидами;</a:t>
            </a:r>
          </a:p>
          <a:p>
            <a:r>
              <a:rPr lang="ru-RU" dirty="0"/>
              <a:t>резервирование рабочих мест по профессиям, наиболее пригодным для инвалидов;</a:t>
            </a:r>
          </a:p>
          <a:p>
            <a:r>
              <a:rPr lang="ru-RU" dirty="0"/>
              <a:t>создание специальных условий в соответствии с ИПРА инвалидов.</a:t>
            </a:r>
          </a:p>
          <a:p>
            <a:r>
              <a:rPr lang="ru-RU" dirty="0"/>
              <a:t>Работающие инвалиды имеют право на предоставление им ежегодного отпуска не менее 30 календарных дней и отпуска без сохранения заработной платы до 60 календарных дней в году. Также инвалиды вправе отказаться от сверхурочной работы, от работы в ночное время либо в выходные и нерабочие праздничные дни, даже если такая работа не запрещена им по состоянию здоровья (</a:t>
            </a:r>
            <a:r>
              <a:rPr lang="ru-RU" dirty="0">
                <a:hlinkClick r:id="rId3"/>
              </a:rPr>
              <a:t>ч. 5 ст. 96, </a:t>
            </a:r>
            <a:r>
              <a:rPr lang="ru-RU" dirty="0">
                <a:hlinkClick r:id="rId4"/>
              </a:rPr>
              <a:t>ч. 5 ст. 99, </a:t>
            </a:r>
            <a:r>
              <a:rPr lang="ru-RU" dirty="0">
                <a:hlinkClick r:id="rId5"/>
              </a:rPr>
              <a:t>ч. 7 ст. 113, </a:t>
            </a:r>
            <a:r>
              <a:rPr lang="ru-RU" dirty="0">
                <a:hlinkClick r:id="rId6"/>
              </a:rPr>
              <a:t>ст. 128 ТК РФ; </a:t>
            </a:r>
            <a:r>
              <a:rPr lang="ru-RU" dirty="0">
                <a:hlinkClick r:id="rId7"/>
              </a:rPr>
              <a:t>ст. 23 Закона N 181-ФЗ).</a:t>
            </a:r>
          </a:p>
          <a:p>
            <a:r>
              <a:rPr lang="ru-RU" dirty="0"/>
              <a:t>Органы службы занятости в установленном порядке осуществляют содействие занятости инвалидов, а также по заявлению инвалида - сопровождение при содействии его занятости, которое включает в себя оказание индивидуальной помощи незанятому инвалиду при его трудоустройстве, создание условий для осуществления им трудовой деятельности и ускорения его профессиональной адаптации на рабочем месте, а также формирование пути его передвижения до места работы и обратно и по территории работодателя (</a:t>
            </a:r>
            <a:r>
              <a:rPr lang="ru-RU" dirty="0">
                <a:hlinkClick r:id="rId8"/>
              </a:rPr>
              <a:t>ст. ст. 13.1, </a:t>
            </a:r>
            <a:r>
              <a:rPr lang="ru-RU" dirty="0">
                <a:hlinkClick r:id="rId9"/>
              </a:rPr>
              <a:t>24.1 Закона от 19.04.1991 N 1032-1).</a:t>
            </a:r>
          </a:p>
          <a:p>
            <a:endParaRPr lang="ru-RU" dirty="0"/>
          </a:p>
        </p:txBody>
      </p:sp>
      <p:pic>
        <p:nvPicPr>
          <p:cNvPr id="10244" name="Picture 4" descr="https://sun9-54.userapi.com/c850336/v850336938/16ad76/KsXkEoWLU1I.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09674" y="5091113"/>
            <a:ext cx="2736304" cy="153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64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002060"/>
                </a:solidFill>
              </a:rPr>
              <a:t>Налоговые льготы</a:t>
            </a:r>
            <a:r>
              <a:rPr lang="ru-RU" dirty="0"/>
              <a:t/>
            </a:r>
            <a:br>
              <a:rPr lang="ru-RU" dirty="0"/>
            </a:br>
            <a:endParaRPr lang="ru-RU" dirty="0"/>
          </a:p>
        </p:txBody>
      </p:sp>
      <p:sp>
        <p:nvSpPr>
          <p:cNvPr id="3" name="Объект 2"/>
          <p:cNvSpPr>
            <a:spLocks noGrp="1"/>
          </p:cNvSpPr>
          <p:nvPr>
            <p:ph sz="quarter" idx="1"/>
          </p:nvPr>
        </p:nvSpPr>
        <p:spPr>
          <a:xfrm>
            <a:off x="395536" y="980728"/>
            <a:ext cx="8424936" cy="5039072"/>
          </a:xfrm>
        </p:spPr>
        <p:txBody>
          <a:bodyPr>
            <a:normAutofit fontScale="55000" lnSpcReduction="20000"/>
          </a:bodyPr>
          <a:lstStyle/>
          <a:p>
            <a:r>
              <a:rPr lang="ru-RU" dirty="0" smtClean="0"/>
              <a:t>Право </a:t>
            </a:r>
            <a:r>
              <a:rPr lang="ru-RU" dirty="0"/>
              <a:t>на получение стандартного вычета по НДФЛ в размере 3 000 руб. в месяц имеют (</a:t>
            </a:r>
            <a:r>
              <a:rPr lang="ru-RU" dirty="0" err="1">
                <a:hlinkClick r:id="rId2"/>
              </a:rPr>
              <a:t>пп</a:t>
            </a:r>
            <a:r>
              <a:rPr lang="ru-RU" dirty="0">
                <a:hlinkClick r:id="rId2"/>
              </a:rPr>
              <a:t>. 1 п. 1 ст. 218 НК РФ):</a:t>
            </a:r>
          </a:p>
          <a:p>
            <a:r>
              <a:rPr lang="ru-RU" dirty="0"/>
              <a:t>определенные категории лиц, получивших инвалидность вследствие катастрофы на Чернобыльской АЭС, аварии на ПО "Маяк" и сбросов радиоактивных отходов в реку </a:t>
            </a:r>
            <a:r>
              <a:rPr lang="ru-RU" dirty="0" err="1"/>
              <a:t>Теча</a:t>
            </a:r>
            <a:r>
              <a:rPr lang="ru-RU" dirty="0"/>
              <a:t>;</a:t>
            </a:r>
          </a:p>
          <a:p>
            <a:r>
              <a:rPr lang="ru-RU" dirty="0"/>
              <a:t>инвалиды ВОВ;</a:t>
            </a:r>
          </a:p>
          <a:p>
            <a:r>
              <a:rPr lang="ru-RU" dirty="0"/>
              <a:t>инвалиды из числа военнослужащих, ставшие инвалидами вследствие ранения, контузии или увечья, полученных при исполнении обязанностей военной службы или вследствие заболевания, связанного с пребыванием на фронте, либо из числа бывших партизан.</a:t>
            </a:r>
          </a:p>
          <a:p>
            <a:r>
              <a:rPr lang="ru-RU" dirty="0"/>
              <a:t>Для инвалидов с детства, инвалидов ВОВ и боевых действий, лиц, ставших инвалидами в результате испытаний, учений и иных работ, связанных с ядерными установками, и детей-инвалидов налоговая база по земельному налогу уменьшается на величину кадастровой стоимости 600 кв. м площади одного земельного участка. Кроме того, в Москве налоговая база для большинства из указанных налогоплательщиков (за исключением детей-инвалидов) дополнительно уменьшается на 1 млн руб. (</a:t>
            </a:r>
            <a:r>
              <a:rPr lang="ru-RU" dirty="0">
                <a:hlinkClick r:id="rId3"/>
              </a:rPr>
              <a:t>п. 2 ст. 387, </a:t>
            </a:r>
            <a:r>
              <a:rPr lang="ru-RU" dirty="0" err="1">
                <a:hlinkClick r:id="rId4"/>
              </a:rPr>
              <a:t>пп</a:t>
            </a:r>
            <a:r>
              <a:rPr lang="ru-RU" dirty="0">
                <a:hlinkClick r:id="rId4"/>
              </a:rPr>
              <a:t>. 3, </a:t>
            </a:r>
            <a:r>
              <a:rPr lang="ru-RU" dirty="0">
                <a:hlinkClick r:id="rId5"/>
              </a:rPr>
              <a:t>4, </a:t>
            </a:r>
            <a:r>
              <a:rPr lang="ru-RU" dirty="0">
                <a:hlinkClick r:id="rId6"/>
              </a:rPr>
              <a:t>7 п. 5, </a:t>
            </a:r>
            <a:r>
              <a:rPr lang="ru-RU" dirty="0">
                <a:hlinkClick r:id="rId7"/>
              </a:rPr>
              <a:t>п. 6.1 ст. 391 НК РФ; </a:t>
            </a:r>
            <a:r>
              <a:rPr lang="ru-RU" dirty="0">
                <a:hlinkClick r:id="rId8"/>
              </a:rPr>
              <a:t>п. п. 3, </a:t>
            </a:r>
            <a:r>
              <a:rPr lang="ru-RU" dirty="0">
                <a:hlinkClick r:id="rId9"/>
              </a:rPr>
              <a:t>4, </a:t>
            </a:r>
            <a:r>
              <a:rPr lang="ru-RU" dirty="0">
                <a:hlinkClick r:id="rId10"/>
              </a:rPr>
              <a:t>7 ч. 2 ст. 3.1 Закона г. Москвы от 24.11.2004 N 74).</a:t>
            </a:r>
          </a:p>
          <a:p>
            <a:r>
              <a:rPr lang="ru-RU" dirty="0"/>
              <a:t>Инвалиды с детства, граждане, ставшие инвалидами в результате испытаний, учений и иных работ, связанных с ядерными установками, и дети-инвалиды имеют льготу по налогу на имущество в отношении недвижимости, которая находится в их собственности, не используется в предпринимательской деятельности и кадастровая стоимость которой не превышает 300 млн руб. Если инвалид является собственником нескольких таких объектов, налоговая льгота предоставляется в отношении одного объекта каждого вида по его выбору (</a:t>
            </a:r>
            <a:r>
              <a:rPr lang="ru-RU" dirty="0" err="1">
                <a:hlinkClick r:id="rId11"/>
              </a:rPr>
              <a:t>пп</a:t>
            </a:r>
            <a:r>
              <a:rPr lang="ru-RU" dirty="0">
                <a:hlinkClick r:id="rId11"/>
              </a:rPr>
              <a:t>. 3, </a:t>
            </a:r>
            <a:r>
              <a:rPr lang="ru-RU" dirty="0">
                <a:hlinkClick r:id="rId12"/>
              </a:rPr>
              <a:t>12 п. 1, </a:t>
            </a:r>
            <a:r>
              <a:rPr lang="ru-RU" dirty="0">
                <a:hlinkClick r:id="rId13"/>
              </a:rPr>
              <a:t>п. п. 2 - </a:t>
            </a:r>
            <a:r>
              <a:rPr lang="ru-RU" dirty="0">
                <a:hlinkClick r:id="rId14"/>
              </a:rPr>
              <a:t>5 ст. 407 НК РФ).</a:t>
            </a:r>
          </a:p>
          <a:p>
            <a:r>
              <a:rPr lang="ru-RU" dirty="0"/>
              <a:t>Транспортным налогом не облагаются легковые автомобили, специально оборудованные для использования инвалидами, а также автомобили с мощностью двигателя до 100 л. с. (до 73,55 кВт), полученные или приобретенные через органы социальной защиты населения. </a:t>
            </a:r>
          </a:p>
        </p:txBody>
      </p:sp>
    </p:spTree>
    <p:extLst>
      <p:ext uri="{BB962C8B-B14F-4D97-AF65-F5344CB8AC3E}">
        <p14:creationId xmlns:p14="http://schemas.microsoft.com/office/powerpoint/2010/main" val="1259512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1210146"/>
          </a:xfrm>
        </p:spPr>
        <p:txBody>
          <a:bodyPr>
            <a:normAutofit fontScale="90000"/>
          </a:bodyPr>
          <a:lstStyle/>
          <a:p>
            <a:pPr algn="ctr"/>
            <a:r>
              <a:rPr lang="ru-RU" b="1" dirty="0">
                <a:solidFill>
                  <a:srgbClr val="002060"/>
                </a:solidFill>
              </a:rPr>
              <a:t>Гарантии в сфере образования</a:t>
            </a:r>
            <a:r>
              <a:rPr lang="ru-RU" dirty="0"/>
              <a:t/>
            </a:r>
            <a:br>
              <a:rPr lang="ru-RU" dirty="0"/>
            </a:br>
            <a:endParaRPr lang="ru-RU" dirty="0"/>
          </a:p>
        </p:txBody>
      </p:sp>
      <p:sp>
        <p:nvSpPr>
          <p:cNvPr id="3" name="Объект 2"/>
          <p:cNvSpPr>
            <a:spLocks noGrp="1"/>
          </p:cNvSpPr>
          <p:nvPr>
            <p:ph sz="quarter" idx="1"/>
          </p:nvPr>
        </p:nvSpPr>
        <p:spPr>
          <a:xfrm>
            <a:off x="179512" y="980728"/>
            <a:ext cx="8507288" cy="3421360"/>
          </a:xfrm>
        </p:spPr>
        <p:txBody>
          <a:bodyPr/>
          <a:lstStyle/>
          <a:p>
            <a:r>
              <a:rPr lang="ru-RU" dirty="0"/>
              <a:t>Большинство категорий инвалидов имеет право на прием на обучение по программам бакалавриата и специалитета за счет бюджетных средств в пределах установленной квоты, на государственную социальную стипендию, а также на предоставление им в первоочередном порядке жилых помещений в общежитиях (</a:t>
            </a:r>
            <a:r>
              <a:rPr lang="ru-RU" dirty="0">
                <a:hlinkClick r:id="rId2"/>
              </a:rPr>
              <a:t>ч. 5 ст. 36, </a:t>
            </a:r>
            <a:r>
              <a:rPr lang="ru-RU" dirty="0">
                <a:hlinkClick r:id="rId3"/>
              </a:rPr>
              <a:t>ч. 2 ст. 39, </a:t>
            </a:r>
            <a:r>
              <a:rPr lang="ru-RU" dirty="0">
                <a:hlinkClick r:id="rId4"/>
              </a:rPr>
              <a:t>ч. 5 ст. 71 Закона от 29.12.2012 N 273-ФЗ).</a:t>
            </a:r>
          </a:p>
          <a:p>
            <a:pPr algn="just"/>
            <a:endParaRPr lang="ru-RU" dirty="0"/>
          </a:p>
        </p:txBody>
      </p:sp>
      <p:pic>
        <p:nvPicPr>
          <p:cNvPr id="2050" name="Picture 2" descr="https://cdn.lifehacker.ru/wp-content/uploads/2018/05/Kakie-prava-est-u-invalidov-v-Rossii-i-kak-ix-otstoyat_1525467664-1140x5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4509120"/>
            <a:ext cx="4147295" cy="20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5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067789"/>
            <a:ext cx="7772400" cy="562074"/>
          </a:xfrm>
        </p:spPr>
        <p:txBody>
          <a:bodyPr>
            <a:normAutofit fontScale="90000"/>
          </a:bodyPr>
          <a:lstStyle/>
          <a:p>
            <a:pPr algn="ctr"/>
            <a:r>
              <a:rPr lang="ru-RU" b="1" dirty="0">
                <a:solidFill>
                  <a:srgbClr val="002060"/>
                </a:solidFill>
              </a:rPr>
              <a:t>Медицина и реабилитация</a:t>
            </a:r>
            <a:r>
              <a:rPr lang="ru-RU" dirty="0"/>
              <a:t/>
            </a:r>
            <a:br>
              <a:rPr lang="ru-RU" dirty="0"/>
            </a:br>
            <a:endParaRPr lang="ru-RU" dirty="0"/>
          </a:p>
        </p:txBody>
      </p:sp>
      <p:sp>
        <p:nvSpPr>
          <p:cNvPr id="3" name="Объект 2"/>
          <p:cNvSpPr>
            <a:spLocks noGrp="1"/>
          </p:cNvSpPr>
          <p:nvPr>
            <p:ph sz="quarter" idx="1"/>
          </p:nvPr>
        </p:nvSpPr>
        <p:spPr>
          <a:xfrm>
            <a:off x="683568" y="2420888"/>
            <a:ext cx="8136904" cy="4572000"/>
          </a:xfrm>
        </p:spPr>
        <p:txBody>
          <a:bodyPr>
            <a:normAutofit fontScale="55000" lnSpcReduction="20000"/>
          </a:bodyPr>
          <a:lstStyle/>
          <a:p>
            <a:pPr algn="just"/>
            <a:r>
              <a:rPr lang="ru-RU" dirty="0" smtClean="0"/>
              <a:t>Инвалиды </a:t>
            </a:r>
            <a:r>
              <a:rPr lang="ru-RU" dirty="0"/>
              <a:t>имеют право на бесплатные лекарства, путёвки и различные медицинские приспособления.</a:t>
            </a:r>
          </a:p>
          <a:p>
            <a:pPr algn="just"/>
            <a:r>
              <a:rPr lang="ru-RU" dirty="0"/>
              <a:t>Бесплатные лекарства выписывает врач. Их выдают в аптеках по рецептам. При этом рецепт должен быть оформлен на специальном бланке и заверен заведующим отделением. А аптека должна иметь право участвовать в федеральной программе обеспечения граждан льготными медикаментами. Общероссийский перечень бесплатных лекарственных средств устанавливается Правительством. В 2017 году в него входило 646 препаратов.</a:t>
            </a:r>
          </a:p>
          <a:p>
            <a:pPr algn="just"/>
            <a:r>
              <a:rPr lang="ru-RU" dirty="0"/>
              <a:t>Один раз в год инвалид имеет право на бесплатное санаторно-курортное лечение. Выбрать санаторий нельзя, зато оплачивается проезд до него и обратно.</a:t>
            </a:r>
          </a:p>
          <a:p>
            <a:pPr algn="just"/>
            <a:r>
              <a:rPr lang="ru-RU" dirty="0"/>
              <a:t>С 2005 года от бесплатных лекарств и путёвок можно отказаться и получать за них ежемесячную денежную выплату (ЕДВ).</a:t>
            </a:r>
          </a:p>
          <a:p>
            <a:pPr algn="just"/>
            <a:r>
              <a:rPr lang="ru-RU" dirty="0"/>
              <a:t>Это так называемая монетизация льгот. ЕДВ получают вместе с пенсией. Её ежегодно индексируют.</a:t>
            </a:r>
          </a:p>
          <a:p>
            <a:pPr algn="just"/>
            <a:r>
              <a:rPr lang="ru-RU" dirty="0"/>
              <a:t>Есть право на бесплатное получение технических средств реабилитации (ТСР). Это протезы, трости, слуховые аппараты, коляски, предметы </a:t>
            </a:r>
            <a:r>
              <a:rPr lang="ru-RU" dirty="0">
                <a:hlinkClick r:id="rId2" tooltip="Мифы и факты о гигиене в России"/>
              </a:rPr>
              <a:t>личной гигиены</a:t>
            </a:r>
            <a:r>
              <a:rPr lang="ru-RU" dirty="0"/>
              <a:t> и многое другое, что необходимо людям с различными видами инвалидности в повседневной жизни.</a:t>
            </a:r>
          </a:p>
          <a:p>
            <a:pPr algn="just"/>
            <a:r>
              <a:rPr lang="ru-RU" dirty="0" smtClean="0"/>
              <a:t>Перечень </a:t>
            </a:r>
            <a:r>
              <a:rPr lang="ru-RU" dirty="0" smtClean="0">
                <a:hlinkClick r:id="rId3"/>
              </a:rPr>
              <a:t>Приказ </a:t>
            </a:r>
            <a:r>
              <a:rPr lang="ru-RU" dirty="0">
                <a:hlinkClick r:id="rId3"/>
              </a:rPr>
              <a:t>Минтруда России от 28.12.2017</a:t>
            </a:r>
            <a:r>
              <a:rPr lang="ru-RU" dirty="0"/>
              <a:t> ТСР и показаний к их применению утверждён Приказом Министерства труда и социальной защиты РФ. Чтобы получить ТСР, необходимо вписать его в индивидуальную программу реабилитации инвалидов (ИПР).</a:t>
            </a:r>
          </a:p>
          <a:p>
            <a:pPr algn="just"/>
            <a:endParaRPr lang="ru-RU" dirty="0"/>
          </a:p>
        </p:txBody>
      </p:sp>
      <p:pic>
        <p:nvPicPr>
          <p:cNvPr id="8194" name="Picture 2" descr="https://c7.hotpng.com/preview/569/340/54/doctor-patient-relationship-health-care-emergency-department-hospital-a-wheelchair-pati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76672"/>
            <a:ext cx="1875920"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31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363272" cy="562074"/>
          </a:xfrm>
        </p:spPr>
        <p:txBody>
          <a:bodyPr>
            <a:normAutofit fontScale="90000"/>
          </a:bodyPr>
          <a:lstStyle/>
          <a:p>
            <a:pPr algn="ctr"/>
            <a:r>
              <a:rPr lang="ru-RU" b="1" dirty="0" smtClean="0"/>
              <a:t>Социальное обслуживание</a:t>
            </a:r>
            <a:r>
              <a:rPr lang="ru-RU" dirty="0" smtClean="0"/>
              <a:t/>
            </a:r>
            <a:br>
              <a:rPr lang="ru-RU" dirty="0" smtClean="0"/>
            </a:br>
            <a:endParaRPr lang="ru-RU" dirty="0"/>
          </a:p>
        </p:txBody>
      </p:sp>
      <p:pic>
        <p:nvPicPr>
          <p:cNvPr id="9218" name="Picture 2" descr="https://image.shutterstock.com/image-vector/nurse-taking-care-about-seniors-260nw-1561613626.jpg"/>
          <p:cNvPicPr>
            <a:picLocks noChangeAspect="1" noChangeArrowheads="1"/>
          </p:cNvPicPr>
          <p:nvPr/>
        </p:nvPicPr>
        <p:blipFill rotWithShape="1">
          <a:blip r:embed="rId2">
            <a:extLst>
              <a:ext uri="{28A0092B-C50C-407E-A947-70E740481C1C}">
                <a14:useLocalDpi xmlns:a14="http://schemas.microsoft.com/office/drawing/2010/main" val="0"/>
              </a:ext>
            </a:extLst>
          </a:blip>
          <a:srcRect r="3419" b="8889"/>
          <a:stretch/>
        </p:blipFill>
        <p:spPr bwMode="auto">
          <a:xfrm>
            <a:off x="1907702" y="4293096"/>
            <a:ext cx="4783653" cy="242991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
          </p:nvPr>
        </p:nvSpPr>
        <p:spPr>
          <a:xfrm>
            <a:off x="395536" y="692696"/>
            <a:ext cx="8496944" cy="4572000"/>
          </a:xfrm>
        </p:spPr>
        <p:txBody>
          <a:bodyPr>
            <a:normAutofit fontScale="62500" lnSpcReduction="20000"/>
          </a:bodyPr>
          <a:lstStyle/>
          <a:p>
            <a:r>
              <a:rPr lang="ru-RU" dirty="0" smtClean="0"/>
              <a:t>Это помощь гражданам, которые не могут самостоятельно обеспечивать свои основные жизненные потребности.</a:t>
            </a:r>
          </a:p>
          <a:p>
            <a:endParaRPr lang="ru-RU" dirty="0" smtClean="0"/>
          </a:p>
          <a:p>
            <a:r>
              <a:rPr lang="ru-RU" dirty="0" smtClean="0"/>
              <a:t>К</a:t>
            </a:r>
            <a:r>
              <a:rPr lang="ru-RU" dirty="0"/>
              <a:t> </a:t>
            </a:r>
            <a:r>
              <a:rPr lang="ru-RU" dirty="0" smtClean="0"/>
              <a:t>формам (</a:t>
            </a:r>
            <a:r>
              <a:rPr lang="ru-RU" dirty="0">
                <a:hlinkClick r:id="rId3"/>
              </a:rPr>
              <a:t>Глава 6 Закона «Об основах социального обслуживания граждан в Российской Федерации» </a:t>
            </a:r>
            <a:r>
              <a:rPr lang="ru-RU" dirty="0" smtClean="0"/>
              <a:t>)</a:t>
            </a:r>
            <a:r>
              <a:rPr lang="ru-RU" dirty="0"/>
              <a:t> социального обслуживания относится:</a:t>
            </a:r>
          </a:p>
          <a:p>
            <a:pPr marL="0" indent="0">
              <a:buNone/>
            </a:pPr>
            <a:r>
              <a:rPr lang="ru-RU" dirty="0" smtClean="0"/>
              <a:t>- Помощь </a:t>
            </a:r>
            <a:r>
              <a:rPr lang="ru-RU" dirty="0"/>
              <a:t>по дому. Уборка, покупка продуктов и предметов первой необходимости.</a:t>
            </a:r>
          </a:p>
          <a:p>
            <a:pPr marL="0" indent="0">
              <a:buNone/>
            </a:pPr>
            <a:r>
              <a:rPr lang="ru-RU" dirty="0" smtClean="0"/>
              <a:t>- Содействие </a:t>
            </a:r>
            <a:r>
              <a:rPr lang="ru-RU" dirty="0"/>
              <a:t>в получении медицинской помощи и уход во время пребывания в специализированных пансионатах и интернатах.</a:t>
            </a:r>
          </a:p>
          <a:p>
            <a:pPr>
              <a:buFontTx/>
              <a:buChar char="-"/>
            </a:pPr>
            <a:r>
              <a:rPr lang="ru-RU" dirty="0" smtClean="0"/>
              <a:t>Консультирование </a:t>
            </a:r>
            <a:r>
              <a:rPr lang="ru-RU" dirty="0"/>
              <a:t>по различным вопросам – от юридических до психологических</a:t>
            </a:r>
            <a:r>
              <a:rPr lang="ru-RU" dirty="0" smtClean="0"/>
              <a:t>.</a:t>
            </a:r>
          </a:p>
          <a:p>
            <a:pPr>
              <a:buFontTx/>
              <a:buChar char="-"/>
            </a:pPr>
            <a:endParaRPr lang="ru-RU" dirty="0"/>
          </a:p>
          <a:p>
            <a:r>
              <a:rPr lang="ru-RU" dirty="0"/>
              <a:t>За получением социальных услуг нужно обращаться в местные органы соцзащиты</a:t>
            </a:r>
            <a:r>
              <a:rPr lang="ru-RU" dirty="0" smtClean="0"/>
              <a:t>.</a:t>
            </a:r>
          </a:p>
          <a:p>
            <a:endParaRPr lang="ru-RU" dirty="0"/>
          </a:p>
          <a:p>
            <a:r>
              <a:rPr lang="ru-RU" dirty="0"/>
              <a:t>Ещё в России действует </a:t>
            </a:r>
            <a:r>
              <a:rPr lang="ru-RU" dirty="0" smtClean="0">
                <a:hlinkClick r:id="rId4"/>
              </a:rPr>
              <a:t>Государственная </a:t>
            </a:r>
            <a:r>
              <a:rPr lang="ru-RU" dirty="0">
                <a:hlinkClick r:id="rId4"/>
              </a:rPr>
              <a:t>программа «Доступная среда» на 2011–2025 </a:t>
            </a:r>
            <a:r>
              <a:rPr lang="ru-RU" dirty="0" smtClean="0">
                <a:hlinkClick r:id="rId4"/>
              </a:rPr>
              <a:t>годы</a:t>
            </a:r>
            <a:r>
              <a:rPr lang="ru-RU" dirty="0" smtClean="0"/>
              <a:t>, </a:t>
            </a:r>
            <a:r>
              <a:rPr lang="ru-RU" dirty="0"/>
              <a:t>в рамках которой адаптируют инфраструктуру и совершенствуют сферу услуг.</a:t>
            </a:r>
          </a:p>
          <a:p>
            <a:pPr marL="0" indent="0">
              <a:buNone/>
            </a:pPr>
            <a:r>
              <a:rPr lang="ru-RU" dirty="0"/>
              <a:t>Например, инвалид </a:t>
            </a:r>
            <a:r>
              <a:rPr lang="ru-RU" dirty="0" smtClean="0"/>
              <a:t>вправе </a:t>
            </a:r>
            <a:r>
              <a:rPr lang="ru-RU" dirty="0"/>
              <a:t> вызвать почтальона для отправки </a:t>
            </a:r>
            <a:r>
              <a:rPr lang="ru-RU" dirty="0" smtClean="0"/>
              <a:t>письма </a:t>
            </a:r>
            <a:r>
              <a:rPr lang="ru-RU" dirty="0"/>
              <a:t> или заказать доставку посылки на дом. Это бесплатно. Нужно позвонить в своё отделение и напомнить, что «Почта России» участвует в реализации федеральной программы.</a:t>
            </a:r>
          </a:p>
          <a:p>
            <a:endParaRPr lang="ru-RU" dirty="0"/>
          </a:p>
        </p:txBody>
      </p:sp>
    </p:spTree>
    <p:extLst>
      <p:ext uri="{BB962C8B-B14F-4D97-AF65-F5344CB8AC3E}">
        <p14:creationId xmlns:p14="http://schemas.microsoft.com/office/powerpoint/2010/main" val="2679256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165" t="10393" r="2975" b="9159"/>
          <a:stretch/>
        </p:blipFill>
        <p:spPr bwMode="auto">
          <a:xfrm>
            <a:off x="899592" y="1340768"/>
            <a:ext cx="809005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75" t="40552" r="3983" b="10727"/>
          <a:stretch/>
        </p:blipFill>
        <p:spPr bwMode="auto">
          <a:xfrm>
            <a:off x="179512" y="404664"/>
            <a:ext cx="2772022" cy="15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981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Досуг</a:t>
            </a:r>
            <a:br>
              <a:rPr lang="ru-RU" b="1" dirty="0"/>
            </a:br>
            <a:endParaRPr lang="ru-RU" b="1" dirty="0"/>
          </a:p>
        </p:txBody>
      </p:sp>
      <p:pic>
        <p:nvPicPr>
          <p:cNvPr id="7170" name="Picture 2" descr="https://hsto.org/getpro/habr/post_images/a60/033/8f1/a600338f1a9fbe69aafbdf28e15b82f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325" b="15969"/>
          <a:stretch/>
        </p:blipFill>
        <p:spPr bwMode="auto">
          <a:xfrm>
            <a:off x="1691680" y="5229200"/>
            <a:ext cx="6048672" cy="152185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
          </p:nvPr>
        </p:nvSpPr>
        <p:spPr>
          <a:xfrm>
            <a:off x="179512" y="836712"/>
            <a:ext cx="8856984" cy="4572000"/>
          </a:xfrm>
        </p:spPr>
        <p:txBody>
          <a:bodyPr>
            <a:normAutofit/>
          </a:bodyPr>
          <a:lstStyle/>
          <a:p>
            <a:pPr algn="just"/>
            <a:r>
              <a:rPr lang="ru-RU" dirty="0" smtClean="0"/>
              <a:t>Инвалидам </a:t>
            </a:r>
            <a:r>
              <a:rPr lang="ru-RU" dirty="0"/>
              <a:t>гарантировано право на доступ к информации. Поэтому в библиотеках должны быть книги на шрифте Брайля. А официальная речь должна сопровождаться </a:t>
            </a:r>
            <a:r>
              <a:rPr lang="ru-RU" dirty="0" err="1"/>
              <a:t>сурдопереводом</a:t>
            </a:r>
            <a:r>
              <a:rPr lang="ru-RU" dirty="0"/>
              <a:t>.</a:t>
            </a:r>
          </a:p>
          <a:p>
            <a:pPr algn="just"/>
            <a:r>
              <a:rPr lang="ru-RU" dirty="0"/>
              <a:t>Инвалиды имеют право на беспрепятственный доступ в общественные места. Это значит, что в театрах, концертных залах и прочих заведениях должны быть пандусы, кнопки вызова персонала и прочая атрибутика. При посещении многих культурно-развлекательных мероприятий инвалидам часто предоставляются скидки.</a:t>
            </a:r>
          </a:p>
          <a:p>
            <a:pPr algn="just"/>
            <a:endParaRPr lang="ru-RU" dirty="0"/>
          </a:p>
        </p:txBody>
      </p:sp>
    </p:spTree>
    <p:extLst>
      <p:ext uri="{BB962C8B-B14F-4D97-AF65-F5344CB8AC3E}">
        <p14:creationId xmlns:p14="http://schemas.microsoft.com/office/powerpoint/2010/main" val="1731560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702" y="332656"/>
            <a:ext cx="7772400" cy="652934"/>
          </a:xfrm>
        </p:spPr>
        <p:txBody>
          <a:bodyPr>
            <a:normAutofit fontScale="90000"/>
          </a:bodyPr>
          <a:lstStyle/>
          <a:p>
            <a:r>
              <a:rPr lang="ru-RU" dirty="0" smtClean="0"/>
              <a:t>В Чишминской районной библиотеке</a:t>
            </a:r>
            <a:endParaRPr lang="ru-RU" dirty="0"/>
          </a:p>
        </p:txBody>
      </p:sp>
      <p:pic>
        <p:nvPicPr>
          <p:cNvPr id="1026" name="Picture 2" descr="C:\Users\User\Desktop\гАДЕЛЬШИНА\IMG_20201130_150349_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462" b="25063"/>
          <a:stretch/>
        </p:blipFill>
        <p:spPr bwMode="auto">
          <a:xfrm>
            <a:off x="2180490" y="1196752"/>
            <a:ext cx="4936432" cy="20168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гАДЕЛЬШИНА\IMG_20201130_150412.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600322"/>
            <a:ext cx="3184648" cy="2388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гАДЕЛЬШИНА\IMG_20201130_1504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201"/>
          <a:stretch/>
        </p:blipFill>
        <p:spPr bwMode="auto">
          <a:xfrm rot="16200000">
            <a:off x="5281171" y="2852378"/>
            <a:ext cx="2587113" cy="3757646"/>
          </a:xfrm>
          <a:prstGeom prst="rect">
            <a:avLst/>
          </a:prstGeom>
          <a:noFill/>
          <a:extLst>
            <a:ext uri="{909E8E84-426E-40DD-AFC4-6F175D3DCCD1}">
              <a14:hiddenFill xmlns:a14="http://schemas.microsoft.com/office/drawing/2010/main">
                <a:solidFill>
                  <a:srgbClr val="FFFFFF"/>
                </a:solidFill>
              </a14:hiddenFill>
            </a:ext>
          </a:extLst>
        </p:spPr>
      </p:pic>
      <p:sp>
        <p:nvSpPr>
          <p:cNvPr id="7" name="Подзаголовок 1"/>
          <p:cNvSpPr txBox="1">
            <a:spLocks/>
          </p:cNvSpPr>
          <p:nvPr/>
        </p:nvSpPr>
        <p:spPr>
          <a:xfrm>
            <a:off x="611560" y="6165304"/>
            <a:ext cx="3708648" cy="51663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ru-RU" dirty="0" smtClean="0"/>
              <a:t>Говорящая книга</a:t>
            </a:r>
            <a:endParaRPr lang="ru-RU" dirty="0"/>
          </a:p>
        </p:txBody>
      </p:sp>
      <p:sp>
        <p:nvSpPr>
          <p:cNvPr id="8" name="Подзаголовок 1"/>
          <p:cNvSpPr txBox="1">
            <a:spLocks/>
          </p:cNvSpPr>
          <p:nvPr/>
        </p:nvSpPr>
        <p:spPr>
          <a:xfrm>
            <a:off x="4744902" y="6165304"/>
            <a:ext cx="3708648" cy="516632"/>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ru-RU" smtClean="0"/>
              <a:t>Тактильные книги</a:t>
            </a:r>
            <a:endParaRPr lang="ru-RU" dirty="0"/>
          </a:p>
        </p:txBody>
      </p:sp>
    </p:spTree>
    <p:extLst>
      <p:ext uri="{BB962C8B-B14F-4D97-AF65-F5344CB8AC3E}">
        <p14:creationId xmlns:p14="http://schemas.microsoft.com/office/powerpoint/2010/main" val="2430839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гАДЕЛЬШИНА\IMG_20201130_1505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91" r="7897" b="4263"/>
          <a:stretch/>
        </p:blipFill>
        <p:spPr bwMode="auto">
          <a:xfrm rot="5400000">
            <a:off x="-245749" y="1050663"/>
            <a:ext cx="4954977" cy="35283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гАДЕЛЬШИНА\IMG_20201130_1646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51" t="3934" r="9926" b="4998"/>
          <a:stretch/>
        </p:blipFill>
        <p:spPr bwMode="auto">
          <a:xfrm>
            <a:off x="6156176" y="3429000"/>
            <a:ext cx="2092569" cy="31476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гАДЕЛЬШИНА\IMG_20201130_1505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95" t="3900" r="8943" b="5452"/>
          <a:stretch/>
        </p:blipFill>
        <p:spPr bwMode="auto">
          <a:xfrm rot="16200000">
            <a:off x="5156430" y="-374082"/>
            <a:ext cx="2858611" cy="4315503"/>
          </a:xfrm>
          <a:prstGeom prst="rect">
            <a:avLst/>
          </a:prstGeom>
          <a:noFill/>
          <a:extLst>
            <a:ext uri="{909E8E84-426E-40DD-AFC4-6F175D3DCCD1}">
              <a14:hiddenFill xmlns:a14="http://schemas.microsoft.com/office/drawing/2010/main">
                <a:solidFill>
                  <a:srgbClr val="FFFFFF"/>
                </a:solidFill>
              </a14:hiddenFill>
            </a:ext>
          </a:extLst>
        </p:spPr>
      </p:pic>
      <p:sp>
        <p:nvSpPr>
          <p:cNvPr id="5" name="Подзаголовок 1"/>
          <p:cNvSpPr txBox="1">
            <a:spLocks/>
          </p:cNvSpPr>
          <p:nvPr/>
        </p:nvSpPr>
        <p:spPr>
          <a:xfrm>
            <a:off x="467543" y="5733256"/>
            <a:ext cx="4752528" cy="58864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ru-RU" dirty="0" smtClean="0"/>
              <a:t>Периодические издания</a:t>
            </a:r>
            <a:endParaRPr lang="ru-RU" dirty="0"/>
          </a:p>
        </p:txBody>
      </p:sp>
    </p:spTree>
    <p:extLst>
      <p:ext uri="{BB962C8B-B14F-4D97-AF65-F5344CB8AC3E}">
        <p14:creationId xmlns:p14="http://schemas.microsoft.com/office/powerpoint/2010/main" val="1831413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024" y="188640"/>
            <a:ext cx="8784976" cy="1084982"/>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3200" dirty="0">
                <a:latin typeface="Times New Roman" panose="02020603050405020304" pitchFamily="18" charset="0"/>
                <a:cs typeface="Times New Roman" panose="02020603050405020304" pitchFamily="18" charset="0"/>
              </a:rPr>
              <a:t>Для многих пользователей, библиотеки  -  </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единственное </a:t>
            </a:r>
            <a:r>
              <a:rPr lang="ru-RU" sz="3200" dirty="0">
                <a:latin typeface="Times New Roman" panose="02020603050405020304" pitchFamily="18" charset="0"/>
                <a:cs typeface="Times New Roman" panose="02020603050405020304" pitchFamily="18" charset="0"/>
              </a:rPr>
              <a:t>окно в большой </a:t>
            </a:r>
            <a:r>
              <a:rPr lang="ru-RU" sz="3200" dirty="0" smtClean="0">
                <a:latin typeface="Times New Roman" panose="02020603050405020304" pitchFamily="18" charset="0"/>
                <a:cs typeface="Times New Roman" panose="02020603050405020304" pitchFamily="18" charset="0"/>
              </a:rPr>
              <a:t>мир</a:t>
            </a:r>
            <a:r>
              <a:rPr lang="ru-RU" sz="3200" dirty="0">
                <a:latin typeface="Times New Roman" panose="02020603050405020304" pitchFamily="18" charset="0"/>
                <a:cs typeface="Times New Roman" panose="02020603050405020304" pitchFamily="18" charset="0"/>
              </a:rPr>
              <a:t>. </a:t>
            </a:r>
          </a:p>
        </p:txBody>
      </p:sp>
      <p:pic>
        <p:nvPicPr>
          <p:cNvPr id="5122" name="Picture 2" descr="https://cf2.ppt-online.org/files2/slide/2/2BvOy3gqKA9pL6jeJ1NH4o0MwahrdlbsRXun8S/slide-12.jpg"/>
          <p:cNvPicPr>
            <a:picLocks noChangeAspect="1" noChangeArrowheads="1"/>
          </p:cNvPicPr>
          <p:nvPr/>
        </p:nvPicPr>
        <p:blipFill rotWithShape="1">
          <a:blip r:embed="rId2">
            <a:extLst>
              <a:ext uri="{28A0092B-C50C-407E-A947-70E740481C1C}">
                <a14:useLocalDpi xmlns:a14="http://schemas.microsoft.com/office/drawing/2010/main" val="0"/>
              </a:ext>
            </a:extLst>
          </a:blip>
          <a:srcRect l="33867" t="46570" r="25829"/>
          <a:stretch/>
        </p:blipFill>
        <p:spPr bwMode="auto">
          <a:xfrm>
            <a:off x="3203848" y="4941168"/>
            <a:ext cx="2387715" cy="177432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sz="quarter" idx="1"/>
          </p:nvPr>
        </p:nvSpPr>
        <p:spPr>
          <a:xfrm>
            <a:off x="179512" y="1447800"/>
            <a:ext cx="8784976" cy="4572000"/>
          </a:xfrm>
        </p:spPr>
        <p:txBody>
          <a:bodyPr>
            <a:normAutofit/>
          </a:bodyPr>
          <a:lstStyle/>
          <a:p>
            <a:r>
              <a:rPr lang="ru-RU" dirty="0"/>
              <a:t>Сотрудники библиотек традиционно уделяют большое внимание </a:t>
            </a:r>
            <a:r>
              <a:rPr lang="ru-RU" dirty="0" smtClean="0"/>
              <a:t>обслуживанию </a:t>
            </a:r>
            <a:r>
              <a:rPr lang="ru-RU" dirty="0"/>
              <a:t>людей с </a:t>
            </a:r>
            <a:r>
              <a:rPr lang="ru-RU" dirty="0" smtClean="0"/>
              <a:t>ограниченными </a:t>
            </a:r>
            <a:r>
              <a:rPr lang="ru-RU" dirty="0"/>
              <a:t>возможностями здоровья. Современные </a:t>
            </a:r>
            <a:r>
              <a:rPr lang="ru-RU" dirty="0" smtClean="0"/>
              <a:t> библиотеки </a:t>
            </a:r>
            <a:r>
              <a:rPr lang="ru-RU" dirty="0"/>
              <a:t>являются для многих инвалидов центрами информации, </a:t>
            </a:r>
            <a:r>
              <a:rPr lang="ru-RU" dirty="0" smtClean="0"/>
              <a:t>образования</a:t>
            </a:r>
            <a:r>
              <a:rPr lang="ru-RU" dirty="0"/>
              <a:t>, реабилитации и досуга. Именно в библиотечных стенах они могут </a:t>
            </a:r>
            <a:r>
              <a:rPr lang="ru-RU" dirty="0" smtClean="0"/>
              <a:t>и </a:t>
            </a:r>
            <a:r>
              <a:rPr lang="ru-RU" dirty="0"/>
              <a:t>просто отдохнуть, найти свой круг общения, интересно и с пользой провести </a:t>
            </a:r>
            <a:r>
              <a:rPr lang="ru-RU" dirty="0" smtClean="0"/>
              <a:t>время</a:t>
            </a:r>
            <a:r>
              <a:rPr lang="ru-RU" dirty="0"/>
              <a:t>, так и получить необходимую </a:t>
            </a:r>
            <a:r>
              <a:rPr lang="ru-RU" dirty="0">
                <a:solidFill>
                  <a:srgbClr val="FF0000"/>
                </a:solidFill>
              </a:rPr>
              <a:t>информацию</a:t>
            </a:r>
            <a:r>
              <a:rPr lang="ru-RU" dirty="0"/>
              <a:t> по различным </a:t>
            </a:r>
            <a:r>
              <a:rPr lang="ru-RU" dirty="0" smtClean="0"/>
              <a:t>вопросам, в том числе и </a:t>
            </a:r>
            <a:r>
              <a:rPr lang="ru-RU" dirty="0" smtClean="0">
                <a:solidFill>
                  <a:srgbClr val="FF0000"/>
                </a:solidFill>
              </a:rPr>
              <a:t>правовую.</a:t>
            </a:r>
            <a:endParaRPr lang="ru-RU" dirty="0">
              <a:solidFill>
                <a:srgbClr val="FF0000"/>
              </a:solidFill>
            </a:endParaRPr>
          </a:p>
        </p:txBody>
      </p:sp>
    </p:spTree>
    <p:extLst>
      <p:ext uri="{BB962C8B-B14F-4D97-AF65-F5344CB8AC3E}">
        <p14:creationId xmlns:p14="http://schemas.microsoft.com/office/powerpoint/2010/main" val="120297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гАДЕЛЬШИНА\IMG_20201201_1120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83"/>
          <a:stretch/>
        </p:blipFill>
        <p:spPr bwMode="auto">
          <a:xfrm>
            <a:off x="5335817" y="341832"/>
            <a:ext cx="3656942" cy="46622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615" b="14923"/>
          <a:stretch/>
        </p:blipFill>
        <p:spPr bwMode="auto">
          <a:xfrm>
            <a:off x="3059832" y="4797152"/>
            <a:ext cx="4104456" cy="170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User\Desktop\гАДЕЛЬШИНА\IMG_20201201_1121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73" b="17989"/>
          <a:stretch/>
        </p:blipFill>
        <p:spPr bwMode="auto">
          <a:xfrm>
            <a:off x="755574" y="2348880"/>
            <a:ext cx="3538409" cy="212596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гАДЕЛЬШИНА\IMG_20201201_11212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489" b="11389"/>
          <a:stretch/>
        </p:blipFill>
        <p:spPr bwMode="auto">
          <a:xfrm>
            <a:off x="467544" y="4728661"/>
            <a:ext cx="3635948" cy="177582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227928" y="44624"/>
            <a:ext cx="4799711" cy="1656184"/>
          </a:xfrm>
        </p:spPr>
        <p:txBody>
          <a:bodyPr>
            <a:normAutofit fontScale="90000"/>
          </a:bodyPr>
          <a:lstStyle/>
          <a:p>
            <a:r>
              <a:rPr lang="ru-RU" sz="1800" dirty="0" err="1" smtClean="0">
                <a:solidFill>
                  <a:srgbClr val="FF0000"/>
                </a:solidFill>
              </a:rPr>
              <a:t>Библиотерапия</a:t>
            </a:r>
            <a:r>
              <a:rPr lang="ru-RU" sz="1800" dirty="0" smtClean="0">
                <a:solidFill>
                  <a:srgbClr val="FF0000"/>
                </a:solidFill>
              </a:rPr>
              <a:t> (лечение книгой)</a:t>
            </a:r>
            <a:br>
              <a:rPr lang="ru-RU" sz="1800" dirty="0" smtClean="0">
                <a:solidFill>
                  <a:srgbClr val="FF0000"/>
                </a:solidFill>
              </a:rPr>
            </a:br>
            <a:r>
              <a:rPr lang="ru-RU" sz="1800" dirty="0" smtClean="0"/>
              <a:t>Считается</a:t>
            </a:r>
            <a:r>
              <a:rPr lang="ru-RU" sz="1800" dirty="0"/>
              <a:t>, что </a:t>
            </a:r>
            <a:r>
              <a:rPr lang="ru-RU" sz="1800" b="1" dirty="0" err="1"/>
              <a:t>библиотерапия</a:t>
            </a:r>
            <a:r>
              <a:rPr lang="ru-RU" sz="1800" dirty="0"/>
              <a:t>  появилась очень давно. Еще при входе в </a:t>
            </a:r>
            <a:r>
              <a:rPr lang="ru-RU" sz="1800" dirty="0" smtClean="0"/>
              <a:t>библиотеку </a:t>
            </a:r>
            <a:r>
              <a:rPr lang="ru-RU" sz="1800" dirty="0"/>
              <a:t>египетского фараона </a:t>
            </a:r>
            <a:r>
              <a:rPr lang="ru-RU" sz="1800" dirty="0" err="1"/>
              <a:t>Рамзеса</a:t>
            </a:r>
            <a:r>
              <a:rPr lang="ru-RU" sz="1800" dirty="0"/>
              <a:t> II висела табличка: «Лекарство для </a:t>
            </a:r>
            <a:br>
              <a:rPr lang="ru-RU" sz="1800" dirty="0"/>
            </a:br>
            <a:r>
              <a:rPr lang="ru-RU" sz="1800" dirty="0"/>
              <a:t>души». Так в те далекие времена понимали </a:t>
            </a:r>
            <a:r>
              <a:rPr lang="ru-RU" sz="1800" dirty="0" smtClean="0"/>
              <a:t> значение </a:t>
            </a:r>
            <a:r>
              <a:rPr lang="ru-RU" sz="1800" dirty="0"/>
              <a:t>книги. </a:t>
            </a:r>
          </a:p>
        </p:txBody>
      </p:sp>
    </p:spTree>
    <p:extLst>
      <p:ext uri="{BB962C8B-B14F-4D97-AF65-F5344CB8AC3E}">
        <p14:creationId xmlns:p14="http://schemas.microsoft.com/office/powerpoint/2010/main" val="4190709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204" y="260648"/>
            <a:ext cx="4690574" cy="1080120"/>
          </a:xfrm>
        </p:spPr>
        <p:txBody>
          <a:bodyPr>
            <a:normAutofit/>
          </a:bodyPr>
          <a:lstStyle/>
          <a:p>
            <a:r>
              <a:rPr lang="ru-RU" sz="2000" dirty="0" err="1">
                <a:solidFill>
                  <a:srgbClr val="FF0000"/>
                </a:solidFill>
                <a:latin typeface="Times New Roman" panose="02020603050405020304" pitchFamily="18" charset="0"/>
                <a:cs typeface="Times New Roman" panose="02020603050405020304" pitchFamily="18" charset="0"/>
              </a:rPr>
              <a:t>Библиотерапия</a:t>
            </a:r>
            <a:r>
              <a:rPr lang="ru-RU" sz="2000" dirty="0">
                <a:solidFill>
                  <a:srgbClr val="FF000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 важная часть процесса реабилитации лиц с ограниченными возможностями</a:t>
            </a:r>
          </a:p>
        </p:txBody>
      </p:sp>
      <p:pic>
        <p:nvPicPr>
          <p:cNvPr id="4098" name="Picture 2" descr="C:\Users\User\Desktop\гАДЕЛЬШИНА\IMG_20201201_11194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84"/>
          <a:stretch/>
        </p:blipFill>
        <p:spPr bwMode="auto">
          <a:xfrm>
            <a:off x="4942094" y="692696"/>
            <a:ext cx="3981479" cy="58326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гАДЕЛЬШИНА\IMG_20201201_112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64" t="26047" r="-212" b="12555"/>
          <a:stretch/>
        </p:blipFill>
        <p:spPr bwMode="auto">
          <a:xfrm>
            <a:off x="251520" y="1772816"/>
            <a:ext cx="4167925"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гАДЕЛЬШИНА\IMG_20201201_1120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04" r="16077" b="10054"/>
          <a:stretch/>
        </p:blipFill>
        <p:spPr bwMode="auto">
          <a:xfrm>
            <a:off x="379532" y="4335628"/>
            <a:ext cx="4135918" cy="21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29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936" y="116632"/>
            <a:ext cx="8496944" cy="56693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1800" dirty="0" smtClean="0">
                <a:latin typeface="Times New Roman" panose="02020603050405020304" pitchFamily="18" charset="0"/>
                <a:cs typeface="Times New Roman" panose="02020603050405020304" pitchFamily="18" charset="0"/>
              </a:rPr>
              <a:t>В библиотеках ежегодно проходят дни семейного отдыха, литературные встречи, утренники, мастер- классы. Каждый найдет здесь для себя занятие, развлечение и понимание.</a:t>
            </a:r>
            <a:endParaRPr lang="ru-RU" sz="18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961" y="826807"/>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24" y="3386996"/>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3424866"/>
            <a:ext cx="3214366" cy="241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txBox="1">
            <a:spLocks/>
          </p:cNvSpPr>
          <p:nvPr/>
        </p:nvSpPr>
        <p:spPr>
          <a:xfrm>
            <a:off x="1286416" y="6021288"/>
            <a:ext cx="6185089" cy="58092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1400" dirty="0" smtClean="0"/>
              <a:t>День семейного отдыха  «С нами вера, надежда, любовь!»,  </a:t>
            </a:r>
          </a:p>
          <a:p>
            <a:pPr algn="ctr"/>
            <a:r>
              <a:rPr lang="ru-RU" sz="1400" dirty="0" smtClean="0"/>
              <a:t>посвященный Дню матери в Чишминской детской библиотеке (2019г.)</a:t>
            </a:r>
            <a:endParaRPr lang="ru-RU" sz="1400" dirty="0"/>
          </a:p>
        </p:txBody>
      </p:sp>
    </p:spTree>
    <p:extLst>
      <p:ext uri="{BB962C8B-B14F-4D97-AF65-F5344CB8AC3E}">
        <p14:creationId xmlns:p14="http://schemas.microsoft.com/office/powerpoint/2010/main" val="1218019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435280" cy="508918"/>
          </a:xfrm>
        </p:spPr>
        <p:txBody>
          <a:bodyPr>
            <a:normAutofit fontScale="90000"/>
          </a:bodyPr>
          <a:lstStyle/>
          <a:p>
            <a:pPr algn="ctr"/>
            <a:r>
              <a:rPr lang="ru-RU" sz="2800" b="1" dirty="0" smtClean="0">
                <a:solidFill>
                  <a:srgbClr val="002060"/>
                </a:solidFill>
              </a:rPr>
              <a:t>Рисуют дети с ограниченными возможностями</a:t>
            </a:r>
            <a:endParaRPr lang="ru-RU" sz="2800" b="1" dirty="0">
              <a:solidFill>
                <a:srgbClr val="002060"/>
              </a:solidFill>
            </a:endParaRPr>
          </a:p>
        </p:txBody>
      </p:sp>
      <p:pic>
        <p:nvPicPr>
          <p:cNvPr id="1032" name="Picture 8" descr="C:\Users\User\Desktop\гАДЕЛЬШИНА\IMG_20201202_091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1943708" y="152636"/>
            <a:ext cx="5400600" cy="72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99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368" y="260648"/>
            <a:ext cx="8496944" cy="926976"/>
          </a:xfrm>
        </p:spPr>
        <p:txBody>
          <a:bodyPr>
            <a:noAutofit/>
          </a:bodyPr>
          <a:lstStyle/>
          <a:p>
            <a:pPr algn="ctr"/>
            <a:r>
              <a:rPr lang="ru-RU" sz="1600" dirty="0">
                <a:latin typeface="Times New Roman" panose="02020603050405020304" pitchFamily="18" charset="0"/>
                <a:cs typeface="Times New Roman" panose="02020603050405020304" pitchFamily="18" charset="0"/>
              </a:rPr>
              <a:t> В преддверии Нового </a:t>
            </a:r>
            <a:r>
              <a:rPr lang="ru-RU" sz="1600" dirty="0" smtClean="0">
                <a:latin typeface="Times New Roman" panose="02020603050405020304" pitchFamily="18" charset="0"/>
                <a:cs typeface="Times New Roman" panose="02020603050405020304" pitchFamily="18" charset="0"/>
              </a:rPr>
              <a:t>года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 </a:t>
            </a:r>
            <a:r>
              <a:rPr lang="ru-RU" sz="1600" dirty="0" smtClean="0">
                <a:latin typeface="Times New Roman" panose="02020603050405020304" pitchFamily="18" charset="0"/>
                <a:cs typeface="Times New Roman" panose="02020603050405020304" pitchFamily="18" charset="0"/>
              </a:rPr>
              <a:t>  библиотеках проходят новогодние утренники </a:t>
            </a:r>
            <a:r>
              <a:rPr lang="ru-RU" sz="1600" dirty="0">
                <a:latin typeface="Times New Roman" panose="02020603050405020304" pitchFamily="18" charset="0"/>
                <a:cs typeface="Times New Roman" panose="02020603050405020304" pitchFamily="18" charset="0"/>
              </a:rPr>
              <a:t>для детей с ограниченными возможностями и для активных читателей.</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Театрализованное </a:t>
            </a:r>
            <a:r>
              <a:rPr lang="ru-RU" sz="1600" dirty="0">
                <a:latin typeface="Times New Roman" panose="02020603050405020304" pitchFamily="18" charset="0"/>
                <a:cs typeface="Times New Roman" panose="02020603050405020304" pitchFamily="18" charset="0"/>
              </a:rPr>
              <a:t>представление «Новый год стучится в двери</a:t>
            </a:r>
            <a:r>
              <a:rPr lang="ru-RU" sz="1600" dirty="0" smtClean="0">
                <a:latin typeface="Times New Roman" panose="02020603050405020304" pitchFamily="18" charset="0"/>
                <a:cs typeface="Times New Roman" panose="02020603050405020304" pitchFamily="18" charset="0"/>
              </a:rPr>
              <a:t>» в Детской библиотеки (2019г.).     </a:t>
            </a:r>
            <a:endParaRPr lang="ru-RU" sz="1600" dirty="0">
              <a:latin typeface="Times New Roman" panose="02020603050405020304" pitchFamily="18" charset="0"/>
              <a:cs typeface="Times New Roman" panose="02020603050405020304" pitchFamily="18" charset="0"/>
            </a:endParaRPr>
          </a:p>
        </p:txBody>
      </p:sp>
      <p:pic>
        <p:nvPicPr>
          <p:cNvPr id="4098" name="Picture 2" descr="C:\Users\User\Desktop\Ирине\IMG_2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62" y="1744192"/>
            <a:ext cx="3251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User\Desktop\Ирине\IMG_2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628800"/>
            <a:ext cx="3251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C:\Users\User\Desktop\Ирине\IMG_27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391" y="3054555"/>
            <a:ext cx="3008097" cy="22560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User\Desktop\Ирине\IMG_27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62" y="4513875"/>
            <a:ext cx="2963786" cy="2222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descr="C:\Users\User\Desktop\Ирине\IMG_20191124_1213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5488" y="4377728"/>
            <a:ext cx="2845824" cy="2134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39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772400" cy="652934"/>
          </a:xfrm>
        </p:spPr>
        <p:txBody>
          <a:bodyPr>
            <a:normAutofit fontScale="90000"/>
          </a:bodyPr>
          <a:lstStyle/>
          <a:p>
            <a:pPr algn="ctr"/>
            <a:r>
              <a:rPr lang="ru-RU" sz="1800" b="1" dirty="0" smtClean="0">
                <a:solidFill>
                  <a:srgbClr val="002060"/>
                </a:solidFill>
                <a:latin typeface="Times New Roman" panose="02020603050405020304" pitchFamily="18" charset="0"/>
                <a:cs typeface="Times New Roman" panose="02020603050405020304" pitchFamily="18" charset="0"/>
              </a:rPr>
              <a:t>Детская библиотек приняла активное участие в районном мероприятии</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 «Бал принцев и принцесс» (2019г.)</a:t>
            </a:r>
            <a:endParaRPr lang="ru-RU" sz="1800" b="1"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32" y="826303"/>
            <a:ext cx="2404500" cy="18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User\Desktop\Ирине\IMG_20191201_1046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394" y="1412776"/>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Ирине\IMG_20191201_1118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724" y="2839825"/>
            <a:ext cx="2416824" cy="181261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Desktop\Ирине\IMG_20191201_1119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214" y="4779159"/>
            <a:ext cx="2394140" cy="17956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User\Desktop\Ирине\IMG_20191201_1141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8210" y="826303"/>
            <a:ext cx="2414144" cy="181060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User\Desktop\Ирине\IMG_20191201_12044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545" y="4869160"/>
            <a:ext cx="240026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User\Desktop\Ирине\IMG_20191201_12132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1431" y="2832930"/>
            <a:ext cx="2410923" cy="180819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User\Desktop\Ирине\IMG_20191201_1306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5393" y="4077071"/>
            <a:ext cx="3264363" cy="244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987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5832"/>
            <a:ext cx="9263732" cy="683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89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39552" y="1700808"/>
            <a:ext cx="8229600" cy="1470025"/>
          </a:xfrm>
        </p:spPr>
        <p:txBody>
          <a:bodyPr>
            <a:normAutofit fontScale="90000"/>
          </a:bodyPr>
          <a:lstStyle/>
          <a:p>
            <a:pPr lvl="0">
              <a:spcBef>
                <a:spcPts val="580"/>
              </a:spcBef>
            </a:pPr>
            <a:r>
              <a:rPr lang="ru-RU" sz="5400" dirty="0">
                <a:solidFill>
                  <a:schemeClr val="bg1"/>
                </a:solidFill>
                <a:latin typeface="Cambria"/>
                <a:ea typeface="+mn-ea"/>
                <a:cs typeface="+mn-cs"/>
              </a:rPr>
              <a:t>Спасибо за внимание.</a:t>
            </a:r>
            <a:br>
              <a:rPr lang="ru-RU" sz="5400" dirty="0">
                <a:solidFill>
                  <a:schemeClr val="bg1"/>
                </a:solidFill>
                <a:latin typeface="Cambria"/>
                <a:ea typeface="+mn-ea"/>
                <a:cs typeface="+mn-cs"/>
              </a:rPr>
            </a:br>
            <a:r>
              <a:rPr lang="ru-RU" sz="5400" dirty="0">
                <a:solidFill>
                  <a:schemeClr val="bg1"/>
                </a:solidFill>
                <a:latin typeface="Cambria"/>
                <a:ea typeface="+mn-ea"/>
                <a:cs typeface="+mn-cs"/>
              </a:rPr>
              <a:t>Ждём Вас в библиотеках!</a:t>
            </a:r>
            <a:br>
              <a:rPr lang="ru-RU" sz="5400" dirty="0">
                <a:solidFill>
                  <a:schemeClr val="bg1"/>
                </a:solidFill>
                <a:latin typeface="Cambria"/>
                <a:ea typeface="+mn-ea"/>
                <a:cs typeface="+mn-cs"/>
              </a:rPr>
            </a:br>
            <a:endParaRPr lang="ru-RU" dirty="0">
              <a:solidFill>
                <a:schemeClr val="bg1"/>
              </a:solidFill>
            </a:endParaRPr>
          </a:p>
        </p:txBody>
      </p:sp>
    </p:spTree>
    <p:extLst>
      <p:ext uri="{BB962C8B-B14F-4D97-AF65-F5344CB8AC3E}">
        <p14:creationId xmlns:p14="http://schemas.microsoft.com/office/powerpoint/2010/main" val="3515180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404664"/>
            <a:ext cx="8291264" cy="5904656"/>
          </a:xfrm>
        </p:spPr>
        <p:txBody>
          <a:bodyPr>
            <a:normAutofit fontScale="85000" lnSpcReduction="10000"/>
          </a:bodyPr>
          <a:lstStyle/>
          <a:p>
            <a:pPr marL="0" indent="0" algn="just">
              <a:buNone/>
            </a:pPr>
            <a:r>
              <a:rPr lang="ru-RU" dirty="0"/>
              <a:t>Государственная социальная политика в отношении инвалидов в </a:t>
            </a:r>
            <a:r>
              <a:rPr lang="ru-RU" dirty="0" smtClean="0"/>
              <a:t>Российской </a:t>
            </a:r>
            <a:r>
              <a:rPr lang="ru-RU" dirty="0"/>
              <a:t>Федерации, направлена на обеспечение им равных с другими </a:t>
            </a:r>
            <a:r>
              <a:rPr lang="ru-RU" dirty="0" smtClean="0"/>
              <a:t>гражданами </a:t>
            </a:r>
            <a:r>
              <a:rPr lang="ru-RU" dirty="0"/>
              <a:t>возможностей в реализации гражданских,  экономических, </a:t>
            </a:r>
            <a:r>
              <a:rPr lang="ru-RU" dirty="0" smtClean="0"/>
              <a:t>политических </a:t>
            </a:r>
            <a:r>
              <a:rPr lang="ru-RU" dirty="0"/>
              <a:t>и других прав и свобод, предусмотренных Конституцией </a:t>
            </a:r>
            <a:r>
              <a:rPr lang="ru-RU" dirty="0" smtClean="0"/>
              <a:t> Российской </a:t>
            </a:r>
            <a:r>
              <a:rPr lang="ru-RU" dirty="0"/>
              <a:t>Федерации, и строится в соответствии с общепризнанными </a:t>
            </a:r>
            <a:r>
              <a:rPr lang="ru-RU" dirty="0" smtClean="0"/>
              <a:t>принципами </a:t>
            </a:r>
            <a:r>
              <a:rPr lang="ru-RU" dirty="0"/>
              <a:t>и нормами международного права, установленными:  </a:t>
            </a:r>
            <a:endParaRPr lang="ru-RU" dirty="0" smtClean="0"/>
          </a:p>
          <a:p>
            <a:pPr marL="0" indent="0" algn="just">
              <a:buNone/>
            </a:pPr>
            <a:endParaRPr lang="ru-RU" dirty="0"/>
          </a:p>
          <a:p>
            <a:r>
              <a:rPr lang="ru-RU" dirty="0" smtClean="0"/>
              <a:t>Декларацией </a:t>
            </a:r>
            <a:r>
              <a:rPr lang="ru-RU" dirty="0"/>
              <a:t>о правах инвалидов, принятой Генеральной </a:t>
            </a:r>
            <a:r>
              <a:rPr lang="ru-RU" dirty="0" smtClean="0"/>
              <a:t> Ассамблеей </a:t>
            </a:r>
            <a:r>
              <a:rPr lang="ru-RU" dirty="0"/>
              <a:t>ООН 9 декабря 1975 года;  </a:t>
            </a:r>
          </a:p>
          <a:p>
            <a:r>
              <a:rPr lang="ru-RU" dirty="0" smtClean="0"/>
              <a:t> </a:t>
            </a:r>
            <a:r>
              <a:rPr lang="ru-RU" dirty="0"/>
              <a:t>Стандартными правилами обеспечения равных возможностей для </a:t>
            </a:r>
            <a:r>
              <a:rPr lang="ru-RU" dirty="0" smtClean="0"/>
              <a:t>инвалидов</a:t>
            </a:r>
            <a:r>
              <a:rPr lang="ru-RU" dirty="0"/>
              <a:t>, принятыми Генеральной Ассамблеей ООН 20 декабря 1993 года </a:t>
            </a:r>
            <a:r>
              <a:rPr lang="ru-RU" dirty="0" smtClean="0"/>
              <a:t>(</a:t>
            </a:r>
            <a:r>
              <a:rPr lang="ru-RU" dirty="0"/>
              <a:t>резолюция 48/96); </a:t>
            </a:r>
            <a:endParaRPr lang="ru-RU" dirty="0" smtClean="0"/>
          </a:p>
          <a:p>
            <a:r>
              <a:rPr lang="ru-RU" dirty="0" smtClean="0"/>
              <a:t>Конвенцией </a:t>
            </a:r>
            <a:r>
              <a:rPr lang="ru-RU" dirty="0"/>
              <a:t>о правах инвалидов. </a:t>
            </a:r>
            <a:r>
              <a:rPr lang="ru-RU" dirty="0" smtClean="0"/>
              <a:t>Принятой резолюцией </a:t>
            </a:r>
            <a:r>
              <a:rPr lang="ru-RU" dirty="0"/>
              <a:t>61/106      Генеральной Ассамблеи  от  13 декабря  2006 </a:t>
            </a:r>
            <a:r>
              <a:rPr lang="ru-RU" dirty="0" smtClean="0"/>
              <a:t>года.</a:t>
            </a:r>
            <a:endParaRPr lang="ru-RU" dirty="0"/>
          </a:p>
          <a:p>
            <a:endParaRPr lang="ru-RU" dirty="0"/>
          </a:p>
        </p:txBody>
      </p:sp>
    </p:spTree>
    <p:extLst>
      <p:ext uri="{BB962C8B-B14F-4D97-AF65-F5344CB8AC3E}">
        <p14:creationId xmlns:p14="http://schemas.microsoft.com/office/powerpoint/2010/main" val="2400270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71992" cy="79695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Права людей с </a:t>
            </a:r>
            <a:r>
              <a:rPr lang="ru-RU" sz="2400" b="1" dirty="0">
                <a:solidFill>
                  <a:srgbClr val="002060"/>
                </a:solidFill>
                <a:latin typeface="Times New Roman" panose="02020603050405020304" pitchFamily="18" charset="0"/>
                <a:cs typeface="Times New Roman" panose="02020603050405020304" pitchFamily="18" charset="0"/>
              </a:rPr>
              <a:t>ограниченными возможностями защищены рядом законодательных актов </a:t>
            </a:r>
            <a:r>
              <a:rPr lang="ru-RU" sz="2400" b="1" dirty="0" smtClean="0">
                <a:solidFill>
                  <a:srgbClr val="002060"/>
                </a:solidFill>
                <a:latin typeface="Times New Roman" panose="02020603050405020304" pitchFamily="18" charset="0"/>
                <a:cs typeface="Times New Roman" panose="02020603050405020304" pitchFamily="18" charset="0"/>
              </a:rPr>
              <a:t>Российской </a:t>
            </a:r>
            <a:r>
              <a:rPr lang="ru-RU" sz="2400" b="1" dirty="0">
                <a:solidFill>
                  <a:srgbClr val="002060"/>
                </a:solidFill>
                <a:latin typeface="Times New Roman" panose="02020603050405020304" pitchFamily="18" charset="0"/>
                <a:cs typeface="Times New Roman" panose="02020603050405020304" pitchFamily="18" charset="0"/>
              </a:rPr>
              <a:t>Федерации: </a:t>
            </a:r>
          </a:p>
        </p:txBody>
      </p:sp>
      <p:sp>
        <p:nvSpPr>
          <p:cNvPr id="3" name="Объект 2"/>
          <p:cNvSpPr>
            <a:spLocks noGrp="1"/>
          </p:cNvSpPr>
          <p:nvPr>
            <p:ph sz="quarter" idx="1"/>
          </p:nvPr>
        </p:nvSpPr>
        <p:spPr>
          <a:xfrm>
            <a:off x="128192" y="1196752"/>
            <a:ext cx="9001000" cy="4823048"/>
          </a:xfrm>
        </p:spPr>
        <p:txBody>
          <a:bodyPr>
            <a:normAutofit fontScale="77500" lnSpcReduction="20000"/>
          </a:bodyPr>
          <a:lstStyle/>
          <a:p>
            <a:endParaRPr lang="ru-RU" dirty="0" smtClean="0"/>
          </a:p>
          <a:p>
            <a:r>
              <a:rPr lang="ru-RU" dirty="0" smtClean="0"/>
              <a:t>Федеральный </a:t>
            </a:r>
            <a:r>
              <a:rPr lang="ru-RU" dirty="0"/>
              <a:t>закон от 24.11.1995 N 181-ФЗ</a:t>
            </a:r>
          </a:p>
          <a:p>
            <a:pPr marL="0" indent="0">
              <a:buNone/>
            </a:pPr>
            <a:r>
              <a:rPr lang="ru-RU" dirty="0"/>
              <a:t>(ред. от 24.04.2020</a:t>
            </a:r>
            <a:r>
              <a:rPr lang="ru-RU" dirty="0" smtClean="0"/>
              <a:t>) </a:t>
            </a:r>
            <a:r>
              <a:rPr lang="ru-RU" dirty="0" smtClean="0">
                <a:solidFill>
                  <a:srgbClr val="FF0000"/>
                </a:solidFill>
              </a:rPr>
              <a:t>«О </a:t>
            </a:r>
            <a:r>
              <a:rPr lang="ru-RU" dirty="0">
                <a:solidFill>
                  <a:srgbClr val="FF0000"/>
                </a:solidFill>
              </a:rPr>
              <a:t>социальной защите инвалидов в Российской </a:t>
            </a:r>
            <a:r>
              <a:rPr lang="ru-RU" dirty="0" smtClean="0">
                <a:solidFill>
                  <a:srgbClr val="FF0000"/>
                </a:solidFill>
              </a:rPr>
              <a:t>Федерации» </a:t>
            </a:r>
            <a:r>
              <a:rPr lang="ru-RU" sz="2200" dirty="0" smtClean="0"/>
              <a:t>(</a:t>
            </a:r>
            <a:r>
              <a:rPr lang="ru-RU" sz="2200" dirty="0"/>
              <a:t>с изм. и доп., вступ. в силу с 01.07.2020</a:t>
            </a:r>
            <a:r>
              <a:rPr lang="ru-RU" sz="2200" dirty="0" smtClean="0"/>
              <a:t>)</a:t>
            </a:r>
          </a:p>
          <a:p>
            <a:pPr marL="0" indent="0">
              <a:buNone/>
            </a:pPr>
            <a:endParaRPr lang="ru-RU" sz="2200" dirty="0"/>
          </a:p>
          <a:p>
            <a:r>
              <a:rPr lang="ru-RU" dirty="0"/>
              <a:t>Федеральный закон от 17.07.1999 N </a:t>
            </a:r>
            <a:r>
              <a:rPr lang="ru-RU" dirty="0" smtClean="0"/>
              <a:t>178-ФЗ </a:t>
            </a:r>
            <a:r>
              <a:rPr lang="ru-RU" sz="2200" dirty="0" smtClean="0"/>
              <a:t>(</a:t>
            </a:r>
            <a:r>
              <a:rPr lang="ru-RU" sz="2200" dirty="0"/>
              <a:t>ред. от 24.04.2020</a:t>
            </a:r>
            <a:r>
              <a:rPr lang="ru-RU" sz="2200" dirty="0" smtClean="0"/>
              <a:t>) </a:t>
            </a:r>
          </a:p>
          <a:p>
            <a:pPr marL="0" indent="0">
              <a:buNone/>
            </a:pPr>
            <a:r>
              <a:rPr lang="ru-RU" sz="2200" dirty="0" smtClean="0"/>
              <a:t> </a:t>
            </a:r>
            <a:r>
              <a:rPr lang="ru-RU" dirty="0" smtClean="0">
                <a:solidFill>
                  <a:srgbClr val="FF0000"/>
                </a:solidFill>
              </a:rPr>
              <a:t>«О </a:t>
            </a:r>
            <a:r>
              <a:rPr lang="ru-RU" dirty="0">
                <a:solidFill>
                  <a:srgbClr val="FF0000"/>
                </a:solidFill>
              </a:rPr>
              <a:t>государственной социальной </a:t>
            </a:r>
            <a:r>
              <a:rPr lang="ru-RU" dirty="0" smtClean="0">
                <a:solidFill>
                  <a:srgbClr val="FF0000"/>
                </a:solidFill>
              </a:rPr>
              <a:t>помощи»</a:t>
            </a:r>
          </a:p>
          <a:p>
            <a:endParaRPr lang="ru-RU" dirty="0" smtClean="0">
              <a:solidFill>
                <a:srgbClr val="FF0000"/>
              </a:solidFill>
            </a:endParaRPr>
          </a:p>
          <a:p>
            <a:r>
              <a:rPr lang="ru-RU" dirty="0"/>
              <a:t>Федеральный закон от 12.01.1995 N </a:t>
            </a:r>
            <a:r>
              <a:rPr lang="ru-RU" dirty="0" smtClean="0"/>
              <a:t>5-ФЗ </a:t>
            </a:r>
            <a:r>
              <a:rPr lang="ru-RU" sz="2200" dirty="0" smtClean="0"/>
              <a:t>(</a:t>
            </a:r>
            <a:r>
              <a:rPr lang="ru-RU" sz="2200" dirty="0"/>
              <a:t>ред. от 24.04.2020</a:t>
            </a:r>
            <a:r>
              <a:rPr lang="ru-RU" sz="2200" dirty="0" smtClean="0"/>
              <a:t>) </a:t>
            </a:r>
            <a:r>
              <a:rPr lang="ru-RU" dirty="0" smtClean="0">
                <a:solidFill>
                  <a:srgbClr val="FF0000"/>
                </a:solidFill>
              </a:rPr>
              <a:t>«О ветеранах»</a:t>
            </a:r>
            <a:endParaRPr lang="ru-RU" dirty="0">
              <a:solidFill>
                <a:srgbClr val="FF0000"/>
              </a:solidFill>
            </a:endParaRPr>
          </a:p>
          <a:p>
            <a:endParaRPr lang="ru-RU" dirty="0" smtClean="0">
              <a:solidFill>
                <a:srgbClr val="FF0000"/>
              </a:solidFill>
            </a:endParaRPr>
          </a:p>
          <a:p>
            <a:r>
              <a:rPr lang="ru-RU" dirty="0"/>
              <a:t>Указ Президента РФ от 02.10.1992 N </a:t>
            </a:r>
            <a:r>
              <a:rPr lang="ru-RU" dirty="0" smtClean="0"/>
              <a:t>1157 </a:t>
            </a:r>
            <a:endParaRPr lang="ru-RU" sz="2200" dirty="0" smtClean="0"/>
          </a:p>
          <a:p>
            <a:pPr marL="0" indent="0">
              <a:buNone/>
            </a:pPr>
            <a:r>
              <a:rPr lang="ru-RU" dirty="0" smtClean="0">
                <a:solidFill>
                  <a:srgbClr val="FF0000"/>
                </a:solidFill>
              </a:rPr>
              <a:t>«О </a:t>
            </a:r>
            <a:r>
              <a:rPr lang="ru-RU" dirty="0">
                <a:solidFill>
                  <a:srgbClr val="FF0000"/>
                </a:solidFill>
              </a:rPr>
              <a:t>дополнительных </a:t>
            </a:r>
            <a:r>
              <a:rPr lang="ru-RU" dirty="0" smtClean="0">
                <a:solidFill>
                  <a:srgbClr val="FF0000"/>
                </a:solidFill>
              </a:rPr>
              <a:t>мерах государственной </a:t>
            </a:r>
            <a:r>
              <a:rPr lang="ru-RU" dirty="0">
                <a:solidFill>
                  <a:srgbClr val="FF0000"/>
                </a:solidFill>
              </a:rPr>
              <a:t>поддержки </a:t>
            </a:r>
            <a:r>
              <a:rPr lang="ru-RU" dirty="0" smtClean="0">
                <a:solidFill>
                  <a:srgbClr val="FF0000"/>
                </a:solidFill>
              </a:rPr>
              <a:t>инвалидов»</a:t>
            </a:r>
            <a:endParaRPr lang="ru-RU" dirty="0">
              <a:solidFill>
                <a:srgbClr val="FF0000"/>
              </a:solidFill>
            </a:endParaRPr>
          </a:p>
          <a:p>
            <a:endParaRPr lang="ru-RU" dirty="0">
              <a:solidFill>
                <a:srgbClr val="FF0000"/>
              </a:solidFill>
            </a:endParaRPr>
          </a:p>
          <a:p>
            <a:r>
              <a:rPr lang="ru-RU" dirty="0" smtClean="0">
                <a:solidFill>
                  <a:srgbClr val="FF0000"/>
                </a:solidFill>
              </a:rPr>
              <a:t>Государственная программа </a:t>
            </a:r>
            <a:r>
              <a:rPr lang="ru-RU" dirty="0">
                <a:solidFill>
                  <a:srgbClr val="FF0000"/>
                </a:solidFill>
              </a:rPr>
              <a:t>«Доступная среда» </a:t>
            </a:r>
            <a:r>
              <a:rPr lang="ru-RU" dirty="0"/>
              <a:t>(постановление Правительства РФ от  29 марта </a:t>
            </a:r>
            <a:r>
              <a:rPr lang="ru-RU" dirty="0" smtClean="0"/>
              <a:t> 2019 </a:t>
            </a:r>
            <a:r>
              <a:rPr lang="ru-RU" dirty="0"/>
              <a:t>г.  №363)</a:t>
            </a:r>
          </a:p>
        </p:txBody>
      </p:sp>
    </p:spTree>
    <p:extLst>
      <p:ext uri="{BB962C8B-B14F-4D97-AF65-F5344CB8AC3E}">
        <p14:creationId xmlns:p14="http://schemas.microsoft.com/office/powerpoint/2010/main" val="4276967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99592" y="3429000"/>
            <a:ext cx="7448872" cy="1752600"/>
          </a:xfrm>
        </p:spPr>
        <p:txBody>
          <a:bodyPr>
            <a:normAutofit fontScale="70000" lnSpcReduction="20000"/>
          </a:bodyPr>
          <a:lstStyle/>
          <a:p>
            <a:r>
              <a:rPr lang="ru-RU" dirty="0"/>
              <a:t>Инвалиды имеют право на пенсию по инвалидности, ежемесячную денежную выплату, частичную компенсацию расходов на оплату жилья и коммунальных услуг, увеличенную продолжительность отпуска, государственную социальную стипендию, налоговые льготы и другие меры социальной поддержки</a:t>
            </a:r>
            <a:r>
              <a:rPr lang="ru-RU" dirty="0" smtClean="0"/>
              <a:t>.</a:t>
            </a:r>
          </a:p>
          <a:p>
            <a:r>
              <a:rPr lang="ru-RU" dirty="0"/>
              <a:t>("Электронный журнал "Азбука права", 2020</a:t>
            </a:r>
            <a:r>
              <a:rPr lang="ru-RU" dirty="0" smtClean="0"/>
              <a:t>). – Консультант Плюс</a:t>
            </a:r>
            <a:r>
              <a:rPr lang="ru-RU" dirty="0"/>
              <a:t>	</a:t>
            </a:r>
          </a:p>
          <a:p>
            <a:endParaRPr lang="ru-RU" dirty="0"/>
          </a:p>
        </p:txBody>
      </p:sp>
      <p:sp>
        <p:nvSpPr>
          <p:cNvPr id="2" name="Заголовок 1"/>
          <p:cNvSpPr>
            <a:spLocks noGrp="1"/>
          </p:cNvSpPr>
          <p:nvPr>
            <p:ph type="ctrTitle"/>
          </p:nvPr>
        </p:nvSpPr>
        <p:spPr>
          <a:xfrm>
            <a:off x="685800" y="1844825"/>
            <a:ext cx="7772400" cy="1296143"/>
          </a:xfrm>
        </p:spPr>
        <p:txBody>
          <a:bodyPr>
            <a:normAutofit fontScale="90000"/>
          </a:bodyPr>
          <a:lstStyle/>
          <a:p>
            <a:r>
              <a:rPr lang="ru-RU" b="1" dirty="0"/>
              <a:t>Какие льготы и гарантии предусмотрены для инвалидов?</a:t>
            </a:r>
            <a:r>
              <a:rPr lang="ru-RU" dirty="0"/>
              <a:t/>
            </a:r>
            <a:br>
              <a:rPr lang="ru-RU" dirty="0"/>
            </a:br>
            <a:endParaRPr lang="ru-RU" dirty="0"/>
          </a:p>
        </p:txBody>
      </p:sp>
      <p:pic>
        <p:nvPicPr>
          <p:cNvPr id="1026" name="Picture 2" descr="http://im0-tub-ru.yandex.net/i?id=881d15a9149a0fa49143455ddfe7b4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584" y="514879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964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772400" cy="432048"/>
          </a:xfrm>
        </p:spPr>
        <p:txBody>
          <a:bodyPr>
            <a:normAutofit fontScale="90000"/>
          </a:bodyPr>
          <a:lstStyle/>
          <a:p>
            <a:pPr algn="ctr"/>
            <a:r>
              <a:rPr lang="ru-RU" b="1" dirty="0"/>
              <a:t>Пенсионное обеспечение</a:t>
            </a:r>
            <a:r>
              <a:rPr lang="ru-RU" dirty="0"/>
              <a:t/>
            </a:r>
            <a:br>
              <a:rPr lang="ru-RU" dirty="0"/>
            </a:br>
            <a:endParaRPr lang="ru-RU" dirty="0"/>
          </a:p>
        </p:txBody>
      </p:sp>
      <p:sp>
        <p:nvSpPr>
          <p:cNvPr id="3" name="Объект 2"/>
          <p:cNvSpPr>
            <a:spLocks noGrp="1"/>
          </p:cNvSpPr>
          <p:nvPr>
            <p:ph sz="quarter" idx="1"/>
          </p:nvPr>
        </p:nvSpPr>
        <p:spPr>
          <a:xfrm>
            <a:off x="179512" y="692696"/>
            <a:ext cx="8784976" cy="5616624"/>
          </a:xfrm>
        </p:spPr>
        <p:txBody>
          <a:bodyPr>
            <a:normAutofit fontScale="25000" lnSpcReduction="20000"/>
          </a:bodyPr>
          <a:lstStyle/>
          <a:p>
            <a:pPr algn="just"/>
            <a:r>
              <a:rPr lang="ru-RU" sz="5600" dirty="0"/>
              <a:t>Застрахованные лица - инвалиды I, II и III групп независимо от причины и времени наступления инвалидности, страхового стажа, продолжения инвалидом трудовой или иной деятельности имеют право на страховую пенсию по инвалидности. При полном отсутствии страхового стажа постоянно проживающие в РФ инвалиды, в том числе дети-инвалиды, получают социальную пенсию по инвалидности (</a:t>
            </a:r>
            <a:r>
              <a:rPr lang="ru-RU" sz="5600" dirty="0">
                <a:hlinkClick r:id="rId3"/>
              </a:rPr>
              <a:t>ч. 3 ст. 9 Закона от 28.12.2013 N 400-ФЗ; </a:t>
            </a:r>
            <a:r>
              <a:rPr lang="ru-RU" sz="5600" dirty="0" err="1">
                <a:hlinkClick r:id="rId4"/>
              </a:rPr>
              <a:t>пп</a:t>
            </a:r>
            <a:r>
              <a:rPr lang="ru-RU" sz="5600" dirty="0">
                <a:hlinkClick r:id="rId4"/>
              </a:rPr>
              <a:t>. 8 п. 1 ст. 4, </a:t>
            </a:r>
            <a:r>
              <a:rPr lang="ru-RU" sz="5600" dirty="0">
                <a:hlinkClick r:id="rId5"/>
              </a:rPr>
              <a:t>п. 6 ст. 5, </a:t>
            </a:r>
            <a:r>
              <a:rPr lang="ru-RU" sz="5600" dirty="0" err="1">
                <a:hlinkClick r:id="rId6"/>
              </a:rPr>
              <a:t>пп</a:t>
            </a:r>
            <a:r>
              <a:rPr lang="ru-RU" sz="5600" dirty="0">
                <a:hlinkClick r:id="rId6"/>
              </a:rPr>
              <a:t>. 1, </a:t>
            </a:r>
            <a:r>
              <a:rPr lang="ru-RU" sz="5600" dirty="0">
                <a:hlinkClick r:id="rId7"/>
              </a:rPr>
              <a:t>2 п. 1, </a:t>
            </a:r>
            <a:r>
              <a:rPr lang="ru-RU" sz="5600" dirty="0">
                <a:hlinkClick r:id="rId8"/>
              </a:rPr>
              <a:t>п. 2 ст. 11 Закона от 15.12.2001 N 166-ФЗ</a:t>
            </a:r>
            <a:r>
              <a:rPr lang="ru-RU" sz="5600" dirty="0" smtClean="0">
                <a:hlinkClick r:id="rId8"/>
              </a:rPr>
              <a:t>).</a:t>
            </a:r>
          </a:p>
          <a:p>
            <a:pPr algn="just"/>
            <a:r>
              <a:rPr lang="ru-RU" sz="5600" dirty="0"/>
              <a:t>При соблюдении условий, необходимых для назначения страховой пенсии по старости, инвалид имеет право выбрать лишь одну из страховых пенсий - по старости или по инвалидности (</a:t>
            </a:r>
            <a:r>
              <a:rPr lang="ru-RU" sz="5600" dirty="0">
                <a:hlinkClick r:id="rId9"/>
              </a:rPr>
              <a:t>ч. 1 ст. 5 Закона N 400-ФЗ).</a:t>
            </a:r>
          </a:p>
          <a:p>
            <a:pPr algn="just"/>
            <a:r>
              <a:rPr lang="ru-RU" sz="5600" dirty="0"/>
              <a:t>При этом для инвалидов I группы установлен повышенный размер фиксированной выплаты к страховой пенсии по старости или по инвалидности - 11 372,5 руб. с 01.01.2020 (</a:t>
            </a:r>
            <a:r>
              <a:rPr lang="ru-RU" sz="5600" dirty="0">
                <a:hlinkClick r:id="rId10"/>
              </a:rPr>
              <a:t>ч. 1, </a:t>
            </a:r>
            <a:r>
              <a:rPr lang="ru-RU" sz="5600" dirty="0">
                <a:hlinkClick r:id="rId11"/>
              </a:rPr>
              <a:t>2 ст. 17 Закона N 400-ФЗ; </a:t>
            </a:r>
            <a:r>
              <a:rPr lang="ru-RU" sz="5600" dirty="0">
                <a:hlinkClick r:id="rId12"/>
              </a:rPr>
              <a:t>ч. 8 ст. 10 Закона от 03.10.2018 N 350-ФЗ).</a:t>
            </a:r>
          </a:p>
          <a:p>
            <a:pPr algn="just"/>
            <a:r>
              <a:rPr lang="ru-RU" sz="5600" dirty="0"/>
              <a:t>Следует учесть, что инвалиду, получающему страховую пенсию по инвалидности, который достиг возраста назначения страховой пенсии по старости и имеет не менее 15 лет страхового стажа и величину индивидуального пенсионного коэффициента не менее 30, страховая пенсия по старости назначается без заявления со дня достижения соответствующего возраста. Размер страховой пенсии по старости в таком случае не может быть меньше размера страховой пенсии по инвалидности, установленного на день прекращения ее выплаты. Аналогичное правило применяется к размеру страховой пенсии по старости застрахованного лица, являвшегося получателем страховой пенсии по инвалидности в общей сложности не менее 10 лет (</a:t>
            </a:r>
            <a:r>
              <a:rPr lang="ru-RU" sz="5600" dirty="0">
                <a:hlinkClick r:id="rId13"/>
              </a:rPr>
              <a:t>ч. 24 ст. 15, </a:t>
            </a:r>
            <a:r>
              <a:rPr lang="ru-RU" sz="5600" dirty="0">
                <a:hlinkClick r:id="rId14"/>
              </a:rPr>
              <a:t>ч. 6 ст. 22 Закона N 400-ФЗ).</a:t>
            </a:r>
          </a:p>
          <a:p>
            <a:endParaRPr lang="ru-RU" sz="5600" dirty="0" smtClean="0">
              <a:hlinkClick r:id="rId8"/>
            </a:endParaRPr>
          </a:p>
          <a:p>
            <a:r>
              <a:rPr lang="ru-RU" sz="5600" b="1" u="sng" dirty="0" smtClean="0">
                <a:solidFill>
                  <a:srgbClr val="FF0000"/>
                </a:solidFill>
              </a:rPr>
              <a:t>Справка</a:t>
            </a:r>
            <a:r>
              <a:rPr lang="ru-RU" sz="5600" b="1" u="sng" dirty="0">
                <a:solidFill>
                  <a:srgbClr val="FF0000"/>
                </a:solidFill>
              </a:rPr>
              <a:t>.</a:t>
            </a:r>
            <a:r>
              <a:rPr lang="ru-RU" sz="5600" u="sng" dirty="0"/>
              <a:t> </a:t>
            </a:r>
            <a:r>
              <a:rPr lang="ru-RU" sz="5600" u="sng" dirty="0" smtClean="0"/>
              <a:t>  Размер </a:t>
            </a:r>
            <a:r>
              <a:rPr lang="ru-RU" sz="5600" u="sng" dirty="0"/>
              <a:t>социальной пенсии для инвалидов</a:t>
            </a:r>
            <a:endParaRPr lang="ru-RU" sz="5600" dirty="0"/>
          </a:p>
          <a:p>
            <a:pPr marL="0" indent="0">
              <a:buNone/>
            </a:pPr>
            <a:r>
              <a:rPr lang="ru-RU" sz="5600" dirty="0"/>
              <a:t>С 01.04.2020 размер социальной пенсии без учета районных коэффициентов составляет (</a:t>
            </a:r>
            <a:r>
              <a:rPr lang="ru-RU" sz="5600" dirty="0" err="1">
                <a:hlinkClick r:id="rId15"/>
              </a:rPr>
              <a:t>пп</a:t>
            </a:r>
            <a:r>
              <a:rPr lang="ru-RU" sz="5600" dirty="0">
                <a:hlinkClick r:id="rId15"/>
              </a:rPr>
              <a:t>. 2, </a:t>
            </a:r>
            <a:r>
              <a:rPr lang="ru-RU" sz="5600" dirty="0">
                <a:hlinkClick r:id="rId16"/>
              </a:rPr>
              <a:t>3 п. 1, </a:t>
            </a:r>
            <a:r>
              <a:rPr lang="ru-RU" sz="5600" dirty="0">
                <a:hlinkClick r:id="rId17"/>
              </a:rPr>
              <a:t>п. 2 ст. 18 Закона N 166-ФЗ; </a:t>
            </a:r>
            <a:r>
              <a:rPr lang="ru-RU" sz="5600" dirty="0">
                <a:hlinkClick r:id="rId18"/>
              </a:rPr>
              <a:t>п. п. 1, </a:t>
            </a:r>
            <a:r>
              <a:rPr lang="ru-RU" sz="5600" dirty="0">
                <a:hlinkClick r:id="rId19"/>
              </a:rPr>
              <a:t>3 Постановления Правительства РФ N 270; </a:t>
            </a:r>
            <a:r>
              <a:rPr lang="ru-RU" sz="5600" dirty="0">
                <a:hlinkClick r:id="rId20"/>
              </a:rPr>
              <a:t>п. п. 1, </a:t>
            </a:r>
            <a:r>
              <a:rPr lang="ru-RU" sz="5600" dirty="0">
                <a:hlinkClick r:id="rId21"/>
              </a:rPr>
              <a:t>3 Постановления Правительства РФ от 15.03.2019 N 271; </a:t>
            </a:r>
            <a:r>
              <a:rPr lang="ru-RU" sz="5600" dirty="0">
                <a:hlinkClick r:id="rId22"/>
              </a:rPr>
              <a:t>п. п. 1, </a:t>
            </a:r>
            <a:r>
              <a:rPr lang="ru-RU" sz="5600" dirty="0">
                <a:hlinkClick r:id="rId23"/>
              </a:rPr>
              <a:t>3 Постановления Правительства РФ от 20.03.2018 N 302):</a:t>
            </a:r>
          </a:p>
          <a:p>
            <a:r>
              <a:rPr lang="ru-RU" sz="5600" dirty="0"/>
              <a:t>для инвалидов с детства I группы и детей-инвалидов - 13 454,64 руб.;</a:t>
            </a:r>
          </a:p>
          <a:p>
            <a:r>
              <a:rPr lang="ru-RU" sz="5600" dirty="0"/>
              <a:t>для инвалидов I группы, инвалидов с детства II группы - 11 212,36 руб.;</a:t>
            </a:r>
          </a:p>
          <a:p>
            <a:r>
              <a:rPr lang="ru-RU" sz="5600" dirty="0"/>
              <a:t>для инвалидов II группы (кроме инвалидов с детства) - 5 606,15 руб.;</a:t>
            </a:r>
          </a:p>
          <a:p>
            <a:r>
              <a:rPr lang="ru-RU" sz="5600" dirty="0"/>
              <a:t>для инвалидов III группы - 4 765,27 руб.</a:t>
            </a:r>
            <a:r>
              <a:rPr lang="ru-RU" sz="4300" dirty="0"/>
              <a:t>	</a:t>
            </a:r>
          </a:p>
          <a:p>
            <a:endParaRPr lang="ru-RU" dirty="0"/>
          </a:p>
        </p:txBody>
      </p:sp>
    </p:spTree>
    <p:extLst>
      <p:ext uri="{BB962C8B-B14F-4D97-AF65-F5344CB8AC3E}">
        <p14:creationId xmlns:p14="http://schemas.microsoft.com/office/powerpoint/2010/main" val="1386811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143000"/>
          </a:xfrm>
        </p:spPr>
        <p:txBody>
          <a:bodyPr>
            <a:normAutofit fontScale="90000"/>
          </a:bodyPr>
          <a:lstStyle/>
          <a:p>
            <a:pPr algn="ctr"/>
            <a:r>
              <a:rPr lang="ru-RU" b="1" dirty="0"/>
              <a:t>Право на получение ЕДВ </a:t>
            </a:r>
            <a:r>
              <a:rPr lang="ru-RU" b="1" dirty="0" smtClean="0"/>
              <a:t/>
            </a:r>
            <a:br>
              <a:rPr lang="ru-RU" b="1" dirty="0" smtClean="0"/>
            </a:br>
            <a:r>
              <a:rPr lang="ru-RU" b="1" dirty="0" smtClean="0"/>
              <a:t>и </a:t>
            </a:r>
            <a:r>
              <a:rPr lang="ru-RU" b="1" dirty="0"/>
              <a:t>набора социальных </a:t>
            </a:r>
            <a:r>
              <a:rPr lang="ru-RU" b="1" dirty="0" smtClean="0"/>
              <a:t>услуг</a:t>
            </a:r>
            <a:endParaRPr lang="ru-RU" dirty="0"/>
          </a:p>
        </p:txBody>
      </p:sp>
      <p:sp>
        <p:nvSpPr>
          <p:cNvPr id="3" name="Объект 2"/>
          <p:cNvSpPr>
            <a:spLocks noGrp="1"/>
          </p:cNvSpPr>
          <p:nvPr>
            <p:ph sz="quarter" idx="1"/>
          </p:nvPr>
        </p:nvSpPr>
        <p:spPr>
          <a:xfrm>
            <a:off x="179512" y="1447800"/>
            <a:ext cx="8507288" cy="4572000"/>
          </a:xfrm>
        </p:spPr>
        <p:txBody>
          <a:bodyPr>
            <a:normAutofit fontScale="70000" lnSpcReduction="20000"/>
          </a:bodyPr>
          <a:lstStyle/>
          <a:p>
            <a:r>
              <a:rPr lang="ru-RU" dirty="0"/>
              <a:t>Инвалиды имеют право на ежемесячную денежную выплату (ЕДВ), размер которой устанавливается в зависимости от группы инвалидности и, например, для инвалидов I группы с 01.02.2020 составляет 3 896,43 руб. (</a:t>
            </a:r>
            <a:r>
              <a:rPr lang="ru-RU" dirty="0">
                <a:hlinkClick r:id="rId2"/>
              </a:rPr>
              <a:t>ч. 1, </a:t>
            </a:r>
            <a:r>
              <a:rPr lang="ru-RU" dirty="0">
                <a:hlinkClick r:id="rId3"/>
              </a:rPr>
              <a:t>2 ст. 28.1 Закона от 24.11.1995 N 181-ФЗ; </a:t>
            </a:r>
            <a:r>
              <a:rPr lang="ru-RU" dirty="0">
                <a:hlinkClick r:id="rId4"/>
              </a:rPr>
              <a:t>п. 1 Постановления Правительства РФ от 29.01.2020 N 61).</a:t>
            </a:r>
          </a:p>
          <a:p>
            <a:r>
              <a:rPr lang="ru-RU" dirty="0"/>
              <a:t> даты установления ЕДВ инвалиды и дети-инвалиды могут получать государственную социальную помощь в виде набора социальных услуг (</a:t>
            </a:r>
            <a:r>
              <a:rPr lang="ru-RU" dirty="0">
                <a:hlinkClick r:id="rId5"/>
              </a:rPr>
              <a:t>ч. 1 ст. 28.1 Закона N 181-ФЗ; </a:t>
            </a:r>
            <a:r>
              <a:rPr lang="ru-RU" dirty="0">
                <a:hlinkClick r:id="rId6"/>
              </a:rPr>
              <a:t>п. п. 8, </a:t>
            </a:r>
            <a:r>
              <a:rPr lang="ru-RU" dirty="0">
                <a:hlinkClick r:id="rId7"/>
              </a:rPr>
              <a:t>9 ст. 6.1, </a:t>
            </a:r>
            <a:r>
              <a:rPr lang="ru-RU" dirty="0">
                <a:hlinkClick r:id="rId8"/>
              </a:rPr>
              <a:t>ч. 1 ст. 6.3 Закона от 17.07.1999 N 178-ФЗ; </a:t>
            </a:r>
            <a:r>
              <a:rPr lang="ru-RU" dirty="0">
                <a:hlinkClick r:id="rId9"/>
              </a:rPr>
              <a:t>п. п. 1.3, </a:t>
            </a:r>
            <a:r>
              <a:rPr lang="ru-RU" dirty="0">
                <a:hlinkClick r:id="rId10"/>
              </a:rPr>
              <a:t>1.4 Порядка, утв. Приказом </a:t>
            </a:r>
            <a:r>
              <a:rPr lang="ru-RU" dirty="0" err="1">
                <a:hlinkClick r:id="rId10"/>
              </a:rPr>
              <a:t>Минздравсоцразвития</a:t>
            </a:r>
            <a:r>
              <a:rPr lang="ru-RU" dirty="0">
                <a:hlinkClick r:id="rId10"/>
              </a:rPr>
              <a:t> России от 29.12.2004 N 328).</a:t>
            </a:r>
          </a:p>
          <a:p>
            <a:r>
              <a:rPr lang="ru-RU" dirty="0"/>
              <a:t>Набор социальных услуг включает в себя (</a:t>
            </a:r>
            <a:r>
              <a:rPr lang="ru-RU" dirty="0">
                <a:hlinkClick r:id="rId11"/>
              </a:rPr>
              <a:t>ч. 1 ст. 6.2 Закона N 178-ФЗ):</a:t>
            </a:r>
          </a:p>
          <a:p>
            <a:pPr marL="0" indent="0">
              <a:buNone/>
            </a:pPr>
            <a:r>
              <a:rPr lang="ru-RU" dirty="0" smtClean="0"/>
              <a:t>- обеспечение </a:t>
            </a:r>
            <a:r>
              <a:rPr lang="ru-RU" dirty="0"/>
              <a:t>необходимыми лекарственными препаратами и изделиями медицинского назначения по соответствующим рецептам;</a:t>
            </a:r>
          </a:p>
          <a:p>
            <a:pPr marL="0" indent="0">
              <a:buNone/>
            </a:pPr>
            <a:r>
              <a:rPr lang="ru-RU" dirty="0" smtClean="0"/>
              <a:t>- предоставление </a:t>
            </a:r>
            <a:r>
              <a:rPr lang="ru-RU" dirty="0"/>
              <a:t>при наличии медицинских показаний путевки на санаторно-курортное лечение для профилактики основных заболеваний в определенные санаторно-курортные организации;</a:t>
            </a:r>
          </a:p>
          <a:p>
            <a:pPr marL="0" indent="0">
              <a:buNone/>
            </a:pPr>
            <a:r>
              <a:rPr lang="ru-RU" dirty="0" smtClean="0"/>
              <a:t>- бесплатный </a:t>
            </a:r>
            <a:r>
              <a:rPr lang="ru-RU" dirty="0"/>
              <a:t>проезд на пригородном железнодорожном транспорте, а также на междугородном транспорте к месту лечения и обратно.</a:t>
            </a:r>
          </a:p>
          <a:p>
            <a:endParaRPr lang="ru-RU" dirty="0"/>
          </a:p>
        </p:txBody>
      </p:sp>
      <p:sp>
        <p:nvSpPr>
          <p:cNvPr id="5" name="Прямоугольник 4"/>
          <p:cNvSpPr/>
          <p:nvPr/>
        </p:nvSpPr>
        <p:spPr>
          <a:xfrm>
            <a:off x="323528" y="5949280"/>
            <a:ext cx="84249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a:t>Обратите внимание!</a:t>
            </a:r>
            <a:r>
              <a:rPr lang="ru-RU" sz="1600" dirty="0"/>
              <a:t> Суммы ЕДВ инвалидам не облагаются НДФЛ (</a:t>
            </a:r>
            <a:r>
              <a:rPr lang="ru-RU" sz="1600" dirty="0">
                <a:hlinkClick r:id="rId12"/>
              </a:rPr>
              <a:t>п. 78 ст. 217 НК РФ</a:t>
            </a:r>
            <a:r>
              <a:rPr lang="ru-RU" dirty="0">
                <a:hlinkClick r:id="rId12"/>
              </a:rPr>
              <a:t>).</a:t>
            </a:r>
          </a:p>
        </p:txBody>
      </p:sp>
    </p:spTree>
    <p:extLst>
      <p:ext uri="{BB962C8B-B14F-4D97-AF65-F5344CB8AC3E}">
        <p14:creationId xmlns:p14="http://schemas.microsoft.com/office/powerpoint/2010/main" val="1868158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915467"/>
            <a:ext cx="6476256" cy="562074"/>
          </a:xfrm>
        </p:spPr>
        <p:txBody>
          <a:bodyPr>
            <a:normAutofit fontScale="90000"/>
          </a:bodyPr>
          <a:lstStyle/>
          <a:p>
            <a:pPr algn="ctr"/>
            <a:r>
              <a:rPr lang="ru-RU" b="1" dirty="0">
                <a:solidFill>
                  <a:srgbClr val="002060"/>
                </a:solidFill>
              </a:rPr>
              <a:t>Гарантии в жилищной сфере</a:t>
            </a:r>
            <a:r>
              <a:rPr lang="ru-RU" dirty="0"/>
              <a:t/>
            </a:r>
            <a:br>
              <a:rPr lang="ru-RU" dirty="0"/>
            </a:br>
            <a:endParaRPr lang="ru-RU" dirty="0"/>
          </a:p>
        </p:txBody>
      </p:sp>
      <p:sp>
        <p:nvSpPr>
          <p:cNvPr id="3" name="Объект 2"/>
          <p:cNvSpPr>
            <a:spLocks noGrp="1"/>
          </p:cNvSpPr>
          <p:nvPr>
            <p:ph sz="quarter" idx="1"/>
          </p:nvPr>
        </p:nvSpPr>
        <p:spPr>
          <a:xfrm>
            <a:off x="395536" y="1844824"/>
            <a:ext cx="8420472" cy="4572000"/>
          </a:xfrm>
        </p:spPr>
        <p:txBody>
          <a:bodyPr>
            <a:normAutofit fontScale="92500" lnSpcReduction="20000"/>
          </a:bodyPr>
          <a:lstStyle/>
          <a:p>
            <a:r>
              <a:rPr lang="ru-RU" dirty="0" smtClean="0"/>
              <a:t>Инвалиды </a:t>
            </a:r>
            <a:r>
              <a:rPr lang="ru-RU" dirty="0"/>
              <a:t>и семьи с детьми-инвалидами, нуждающиеся в улучшении жилищных условий, в целях обеспечения жильем принимаются на учет. Жилые помещения предоставляются им с учетом состояния здоровья и других заслуживающих внимания обстоятельств. Если инвалид страдает тяжелыми формами хронических заболеваний, жилье может быть предоставлено ему по договору социального найма большей площади, чем установленная норма на одного человека (но не более чем в два раза) (</a:t>
            </a:r>
            <a:r>
              <a:rPr lang="ru-RU" dirty="0">
                <a:hlinkClick r:id="rId2"/>
              </a:rPr>
              <a:t>ч. 1, </a:t>
            </a:r>
            <a:r>
              <a:rPr lang="ru-RU" dirty="0">
                <a:hlinkClick r:id="rId3"/>
              </a:rPr>
              <a:t>5, </a:t>
            </a:r>
            <a:r>
              <a:rPr lang="ru-RU" dirty="0">
                <a:hlinkClick r:id="rId4"/>
              </a:rPr>
              <a:t>6 ст. 17 Закона N 181-ФЗ).</a:t>
            </a:r>
          </a:p>
          <a:p>
            <a:r>
              <a:rPr lang="ru-RU" dirty="0"/>
              <a:t>Инвалидам и семьям с детьми-инвалидами предоставляется компенсация расходов на оплату жилых помещений и коммунальных услуг в размере 50% (</a:t>
            </a:r>
            <a:r>
              <a:rPr lang="ru-RU" dirty="0">
                <a:hlinkClick r:id="rId5"/>
              </a:rPr>
              <a:t>ч. 13 ст. 17 Закона N 181-ФЗ).</a:t>
            </a:r>
          </a:p>
          <a:p>
            <a:endParaRPr lang="ru-RU" dirty="0"/>
          </a:p>
        </p:txBody>
      </p:sp>
      <p:pic>
        <p:nvPicPr>
          <p:cNvPr id="11266" name="Picture 2" descr="http://kachnews.ru/wp-content/uploads/2019/10/102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260648"/>
            <a:ext cx="1872208" cy="125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05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074" y="188640"/>
            <a:ext cx="8712968" cy="1656184"/>
          </a:xfrm>
        </p:spPr>
        <p:txBody>
          <a:bodyPr>
            <a:normAutofit fontScale="90000"/>
          </a:bodyPr>
          <a:lstStyle/>
          <a:p>
            <a:pPr algn="ctr"/>
            <a:r>
              <a:rPr lang="ru-RU" b="1" dirty="0"/>
              <a:t>Предоставление льготного периода </a:t>
            </a:r>
            <a:r>
              <a:rPr lang="ru-RU" b="1" dirty="0" smtClean="0"/>
              <a:t/>
            </a:r>
            <a:br>
              <a:rPr lang="ru-RU" b="1" dirty="0" smtClean="0"/>
            </a:br>
            <a:r>
              <a:rPr lang="ru-RU" b="1" dirty="0" smtClean="0"/>
              <a:t>по </a:t>
            </a:r>
            <a:r>
              <a:rPr lang="ru-RU" b="1" dirty="0"/>
              <a:t>ипотечному кредиту</a:t>
            </a:r>
            <a:r>
              <a:rPr lang="ru-RU" dirty="0"/>
              <a:t/>
            </a:r>
            <a:br>
              <a:rPr lang="ru-RU" dirty="0"/>
            </a:br>
            <a:endParaRPr lang="ru-RU" dirty="0"/>
          </a:p>
        </p:txBody>
      </p:sp>
      <p:sp>
        <p:nvSpPr>
          <p:cNvPr id="3" name="Объект 2"/>
          <p:cNvSpPr>
            <a:spLocks noGrp="1"/>
          </p:cNvSpPr>
          <p:nvPr>
            <p:ph sz="quarter" idx="1"/>
          </p:nvPr>
        </p:nvSpPr>
        <p:spPr/>
        <p:txBody>
          <a:bodyPr/>
          <a:lstStyle/>
          <a:p>
            <a:r>
              <a:rPr lang="ru-RU" dirty="0"/>
              <a:t>Признание заемщика по ипотечному кредиту инвалидом и установление ему I или II группы инвалидности свидетельствует о его трудной жизненной ситуации и является одним из условий приостановления исполнения заемщиком своих обязательств по ипотечному кредиту либо уменьшения размера платежей на определенный срок (льготный период) (</a:t>
            </a:r>
            <a:r>
              <a:rPr lang="ru-RU" dirty="0">
                <a:hlinkClick r:id="rId2"/>
              </a:rPr>
              <a:t>ч. 1, </a:t>
            </a:r>
            <a:r>
              <a:rPr lang="ru-RU" dirty="0">
                <a:hlinkClick r:id="rId3"/>
              </a:rPr>
              <a:t>п. 2 ч. 2 ст. 6.1-1 Закона от 21.12.2013 N 353-ФЗ).</a:t>
            </a:r>
          </a:p>
        </p:txBody>
      </p:sp>
      <p:sp>
        <p:nvSpPr>
          <p:cNvPr id="4" name="Прямоугольник 3"/>
          <p:cNvSpPr/>
          <p:nvPr/>
        </p:nvSpPr>
        <p:spPr>
          <a:xfrm>
            <a:off x="251520" y="5301208"/>
            <a:ext cx="871296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Обратите внимание!</a:t>
            </a:r>
            <a:r>
              <a:rPr lang="ru-RU" dirty="0"/>
              <a:t> Материальная выгода, полученная от экономии на процентах за пользование кредитными средствами в течение льготного периода, не облагается НДФЛ (</a:t>
            </a:r>
            <a:r>
              <a:rPr lang="ru-RU" dirty="0">
                <a:hlinkClick r:id="rId4"/>
              </a:rPr>
              <a:t>п. 1 ст. 210, </a:t>
            </a:r>
            <a:r>
              <a:rPr lang="ru-RU" dirty="0" err="1">
                <a:hlinkClick r:id="rId5"/>
              </a:rPr>
              <a:t>абз</a:t>
            </a:r>
            <a:r>
              <a:rPr lang="ru-RU" dirty="0">
                <a:hlinkClick r:id="rId5"/>
              </a:rPr>
              <a:t>. 9 </a:t>
            </a:r>
            <a:r>
              <a:rPr lang="ru-RU" dirty="0" err="1">
                <a:hlinkClick r:id="rId5"/>
              </a:rPr>
              <a:t>пп</a:t>
            </a:r>
            <a:r>
              <a:rPr lang="ru-RU" dirty="0">
                <a:hlinkClick r:id="rId5"/>
              </a:rPr>
              <a:t>. 1 п. 1 ст. 212 НК РФ; </a:t>
            </a:r>
            <a:r>
              <a:rPr lang="ru-RU" dirty="0">
                <a:hlinkClick r:id="rId6"/>
              </a:rPr>
              <a:t>ч. 2 ст. 2 Закона от 21.05.2020 N 150-ФЗ; </a:t>
            </a:r>
            <a:r>
              <a:rPr lang="ru-RU" dirty="0">
                <a:hlinkClick r:id="rId7"/>
              </a:rPr>
              <a:t>ч. 3 ст. 2 Закона от 03.07.2019 N 158-ФЗ).</a:t>
            </a:r>
          </a:p>
          <a:p>
            <a:pPr algn="ctr"/>
            <a:endParaRPr lang="ru-RU" dirty="0"/>
          </a:p>
        </p:txBody>
      </p:sp>
    </p:spTree>
    <p:extLst>
      <p:ext uri="{BB962C8B-B14F-4D97-AF65-F5344CB8AC3E}">
        <p14:creationId xmlns:p14="http://schemas.microsoft.com/office/powerpoint/2010/main" val="18022358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916</TotalTime>
  <Words>2387</Words>
  <Application>Microsoft Office PowerPoint</Application>
  <PresentationFormat>Экран (4:3)</PresentationFormat>
  <Paragraphs>109</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Справедливость</vt:lpstr>
      <vt:lpstr>Мы все разные, но права у нас равные! </vt:lpstr>
      <vt:lpstr>Для многих пользователей, библиотеки  -   единственное окно в большой мир. </vt:lpstr>
      <vt:lpstr>Презентация PowerPoint</vt:lpstr>
      <vt:lpstr>Права людей с ограниченными возможностями защищены рядом законодательных актов Российской Федерации: </vt:lpstr>
      <vt:lpstr>Какие льготы и гарантии предусмотрены для инвалидов? </vt:lpstr>
      <vt:lpstr>Пенсионное обеспечение </vt:lpstr>
      <vt:lpstr>Право на получение ЕДВ  и набора социальных услуг</vt:lpstr>
      <vt:lpstr>Гарантии в жилищной сфере </vt:lpstr>
      <vt:lpstr>Предоставление льготного периода  по ипотечному кредиту </vt:lpstr>
      <vt:lpstr>Предоставление рассрочки по исполнительным документам в связи с COVID-19 </vt:lpstr>
      <vt:lpstr>Гарантии в сфере труда </vt:lpstr>
      <vt:lpstr>Налоговые льготы </vt:lpstr>
      <vt:lpstr>Гарантии в сфере образования </vt:lpstr>
      <vt:lpstr>Медицина и реабилитация </vt:lpstr>
      <vt:lpstr>Социальное обслуживание </vt:lpstr>
      <vt:lpstr>Презентация PowerPoint</vt:lpstr>
      <vt:lpstr>Досуг </vt:lpstr>
      <vt:lpstr>В Чишминской районной библиотеке</vt:lpstr>
      <vt:lpstr>Презентация PowerPoint</vt:lpstr>
      <vt:lpstr>Библиотерапия (лечение книгой) Считается, что библиотерапия  появилась очень давно. Еще при входе в библиотеку египетского фараона Рамзеса II висела табличка: «Лекарство для  души». Так в те далекие времена понимали  значение книги. </vt:lpstr>
      <vt:lpstr>Библиотерапия- важная часть процесса реабилитации лиц с ограниченными возможностями</vt:lpstr>
      <vt:lpstr>В библиотеках ежегодно проходят дни семейного отдыха, литературные встречи, утренники, мастер- классы. Каждый найдет здесь для себя занятие, развлечение и понимание.</vt:lpstr>
      <vt:lpstr>Рисуют дети с ограниченными возможностями</vt:lpstr>
      <vt:lpstr> В преддверии Нового года  в   библиотеках проходят новогодние утренники для детей с ограниченными возможностями и для активных читателей. Театрализованное представление «Новый год стучится в двери» в Детской библиотеки (2019г.).     </vt:lpstr>
      <vt:lpstr>Детская библиотек приняла активное участие в районном мероприятии  «Бал принцев и принцесс» (2019г.)</vt:lpstr>
      <vt:lpstr>Презентация PowerPoint</vt:lpstr>
      <vt:lpstr>Спасибо за внимание. Ждём Вас в библиотеках!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64</cp:revision>
  <dcterms:created xsi:type="dcterms:W3CDTF">2020-11-30T05:43:24Z</dcterms:created>
  <dcterms:modified xsi:type="dcterms:W3CDTF">2020-12-02T10:58:03Z</dcterms:modified>
</cp:coreProperties>
</file>