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1" r:id="rId3"/>
    <p:sldId id="259" r:id="rId4"/>
    <p:sldId id="268" r:id="rId5"/>
    <p:sldId id="260" r:id="rId6"/>
    <p:sldId id="261" r:id="rId7"/>
    <p:sldId id="262" r:id="rId8"/>
    <p:sldId id="263" r:id="rId9"/>
    <p:sldId id="264" r:id="rId10"/>
    <p:sldId id="265" r:id="rId11"/>
    <p:sldId id="266" r:id="rId12"/>
    <p:sldId id="267" r:id="rId13"/>
    <p:sldId id="269" r:id="rId14"/>
    <p:sldId id="270" r:id="rId15"/>
    <p:sldId id="272"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FF"/>
    <a:srgbClr val="FF3399"/>
    <a:srgbClr val="FCFCFC"/>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4" d="100"/>
          <a:sy n="64" d="100"/>
        </p:scale>
        <p:origin x="-654"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36956-2865-46F5-855F-3CD31AB7E511}" type="datetimeFigureOut">
              <a:rPr lang="ru-RU" smtClean="0"/>
              <a:pPr/>
              <a:t>26.02.2018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38BA6-DC2A-4A0B-A773-E96CB4681D20}" type="slidenum">
              <a:rPr lang="ru-RU" smtClean="0"/>
              <a:pPr/>
              <a:t>‹#›</a:t>
            </a:fld>
            <a:endParaRPr lang="ru-RU"/>
          </a:p>
        </p:txBody>
      </p:sp>
    </p:spTree>
    <p:extLst>
      <p:ext uri="{BB962C8B-B14F-4D97-AF65-F5344CB8AC3E}">
        <p14:creationId xmlns:p14="http://schemas.microsoft.com/office/powerpoint/2010/main" xmlns="" val="375420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C38BA6-DC2A-4A0B-A773-E96CB4681D20}" type="slidenum">
              <a:rPr lang="ru-RU" smtClean="0"/>
              <a:pPr/>
              <a:t>6</a:t>
            </a:fld>
            <a:endParaRPr lang="ru-RU" dirty="0"/>
          </a:p>
        </p:txBody>
      </p:sp>
    </p:spTree>
    <p:extLst>
      <p:ext uri="{BB962C8B-B14F-4D97-AF65-F5344CB8AC3E}">
        <p14:creationId xmlns:p14="http://schemas.microsoft.com/office/powerpoint/2010/main" xmlns="" val="54374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1F159C3-9152-456C-B43A-8C3D445EF9D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647E259B-0CA1-4D89-97ED-6B037F42E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9FE3440D-ABB5-4CEB-8C85-2307ACBB8D16}"/>
              </a:ext>
            </a:extLst>
          </p:cNvPr>
          <p:cNvSpPr>
            <a:spLocks noGrp="1"/>
          </p:cNvSpPr>
          <p:nvPr>
            <p:ph type="dt" sz="half" idx="10"/>
          </p:nvPr>
        </p:nvSpPr>
        <p:spPr/>
        <p:txBody>
          <a:bodyPr/>
          <a:lstStyle/>
          <a:p>
            <a:fld id="{CCC659DA-B79F-4A7F-8E20-9EACD253272E}" type="datetimeFigureOut">
              <a:rPr lang="ru-RU" smtClean="0"/>
              <a:pPr/>
              <a:t>26.02.2018</a:t>
            </a:fld>
            <a:endParaRPr lang="ru-RU"/>
          </a:p>
        </p:txBody>
      </p:sp>
      <p:sp>
        <p:nvSpPr>
          <p:cNvPr id="5" name="Нижний колонтитул 4">
            <a:extLst>
              <a:ext uri="{FF2B5EF4-FFF2-40B4-BE49-F238E27FC236}">
                <a16:creationId xmlns:a16="http://schemas.microsoft.com/office/drawing/2014/main" xmlns="" id="{D0558E9A-A437-4D48-8274-4AE26AD2053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1F6C45A-3AF7-47ED-96ED-C6A35214E4E0}"/>
              </a:ext>
            </a:extLst>
          </p:cNvPr>
          <p:cNvSpPr>
            <a:spLocks noGrp="1"/>
          </p:cNvSpPr>
          <p:nvPr>
            <p:ph type="sldNum" sz="quarter" idx="12"/>
          </p:nvPr>
        </p:nvSpPr>
        <p:spPr/>
        <p:txBody>
          <a:bodyPr/>
          <a:lstStyle/>
          <a:p>
            <a:fld id="{8E25E20E-A6C3-41AB-B725-7222E5A79102}" type="slidenum">
              <a:rPr lang="ru-RU" smtClean="0"/>
              <a:pPr/>
              <a:t>‹#›</a:t>
            </a:fld>
            <a:endParaRPr lang="ru-RU"/>
          </a:p>
        </p:txBody>
      </p:sp>
    </p:spTree>
    <p:extLst>
      <p:ext uri="{BB962C8B-B14F-4D97-AF65-F5344CB8AC3E}">
        <p14:creationId xmlns:p14="http://schemas.microsoft.com/office/powerpoint/2010/main" xmlns="" val="280611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CCEF0D5-8DF0-4792-8979-EA92F8CC375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FC1A7074-6A23-4D7C-BB27-746F0C0FD36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5C892FC-AB0B-4BFF-A067-80984037B04A}"/>
              </a:ext>
            </a:extLst>
          </p:cNvPr>
          <p:cNvSpPr>
            <a:spLocks noGrp="1"/>
          </p:cNvSpPr>
          <p:nvPr>
            <p:ph type="dt" sz="half" idx="10"/>
          </p:nvPr>
        </p:nvSpPr>
        <p:spPr/>
        <p:txBody>
          <a:bodyPr/>
          <a:lstStyle/>
          <a:p>
            <a:fld id="{CCC659DA-B79F-4A7F-8E20-9EACD253272E}" type="datetimeFigureOut">
              <a:rPr lang="ru-RU" smtClean="0"/>
              <a:pPr/>
              <a:t>26.02.2018</a:t>
            </a:fld>
            <a:endParaRPr lang="ru-RU"/>
          </a:p>
        </p:txBody>
      </p:sp>
      <p:sp>
        <p:nvSpPr>
          <p:cNvPr id="5" name="Нижний колонтитул 4">
            <a:extLst>
              <a:ext uri="{FF2B5EF4-FFF2-40B4-BE49-F238E27FC236}">
                <a16:creationId xmlns:a16="http://schemas.microsoft.com/office/drawing/2014/main" xmlns="" id="{55CBBD49-E085-485E-B082-403D9113100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0944B317-3FDC-426C-8CD6-2C17E8C32A7F}"/>
              </a:ext>
            </a:extLst>
          </p:cNvPr>
          <p:cNvSpPr>
            <a:spLocks noGrp="1"/>
          </p:cNvSpPr>
          <p:nvPr>
            <p:ph type="sldNum" sz="quarter" idx="12"/>
          </p:nvPr>
        </p:nvSpPr>
        <p:spPr/>
        <p:txBody>
          <a:bodyPr/>
          <a:lstStyle/>
          <a:p>
            <a:fld id="{8E25E20E-A6C3-41AB-B725-7222E5A79102}" type="slidenum">
              <a:rPr lang="ru-RU" smtClean="0"/>
              <a:pPr/>
              <a:t>‹#›</a:t>
            </a:fld>
            <a:endParaRPr lang="ru-RU"/>
          </a:p>
        </p:txBody>
      </p:sp>
    </p:spTree>
    <p:extLst>
      <p:ext uri="{BB962C8B-B14F-4D97-AF65-F5344CB8AC3E}">
        <p14:creationId xmlns:p14="http://schemas.microsoft.com/office/powerpoint/2010/main" xmlns="" val="65443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CE39B8F2-3F38-4154-B75E-D50DA853CB7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541BE029-1C74-40B9-9DE6-780CB8A473E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892FEEB-6C04-4687-8B56-DDD2CFE0B445}"/>
              </a:ext>
            </a:extLst>
          </p:cNvPr>
          <p:cNvSpPr>
            <a:spLocks noGrp="1"/>
          </p:cNvSpPr>
          <p:nvPr>
            <p:ph type="dt" sz="half" idx="10"/>
          </p:nvPr>
        </p:nvSpPr>
        <p:spPr/>
        <p:txBody>
          <a:bodyPr/>
          <a:lstStyle/>
          <a:p>
            <a:fld id="{CCC659DA-B79F-4A7F-8E20-9EACD253272E}" type="datetimeFigureOut">
              <a:rPr lang="ru-RU" smtClean="0"/>
              <a:pPr/>
              <a:t>26.02.2018</a:t>
            </a:fld>
            <a:endParaRPr lang="ru-RU"/>
          </a:p>
        </p:txBody>
      </p:sp>
      <p:sp>
        <p:nvSpPr>
          <p:cNvPr id="5" name="Нижний колонтитул 4">
            <a:extLst>
              <a:ext uri="{FF2B5EF4-FFF2-40B4-BE49-F238E27FC236}">
                <a16:creationId xmlns:a16="http://schemas.microsoft.com/office/drawing/2014/main" xmlns="" id="{350AFF25-A9B4-4C5D-BF40-07C1C57EB08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1AA5711-C03F-4484-A8E9-4F68CCC50F9E}"/>
              </a:ext>
            </a:extLst>
          </p:cNvPr>
          <p:cNvSpPr>
            <a:spLocks noGrp="1"/>
          </p:cNvSpPr>
          <p:nvPr>
            <p:ph type="sldNum" sz="quarter" idx="12"/>
          </p:nvPr>
        </p:nvSpPr>
        <p:spPr/>
        <p:txBody>
          <a:bodyPr/>
          <a:lstStyle/>
          <a:p>
            <a:fld id="{8E25E20E-A6C3-41AB-B725-7222E5A79102}" type="slidenum">
              <a:rPr lang="ru-RU" smtClean="0"/>
              <a:pPr/>
              <a:t>‹#›</a:t>
            </a:fld>
            <a:endParaRPr lang="ru-RU"/>
          </a:p>
        </p:txBody>
      </p:sp>
    </p:spTree>
    <p:extLst>
      <p:ext uri="{BB962C8B-B14F-4D97-AF65-F5344CB8AC3E}">
        <p14:creationId xmlns:p14="http://schemas.microsoft.com/office/powerpoint/2010/main" xmlns="" val="196164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883D8B2-965A-407C-8F6A-E7378548DB2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14DEC07-FF5F-4C64-9F5D-F2A9693194C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28189BC1-CB56-414F-8884-24D23EB1F808}"/>
              </a:ext>
            </a:extLst>
          </p:cNvPr>
          <p:cNvSpPr>
            <a:spLocks noGrp="1"/>
          </p:cNvSpPr>
          <p:nvPr>
            <p:ph type="dt" sz="half" idx="10"/>
          </p:nvPr>
        </p:nvSpPr>
        <p:spPr/>
        <p:txBody>
          <a:bodyPr/>
          <a:lstStyle/>
          <a:p>
            <a:fld id="{CCC659DA-B79F-4A7F-8E20-9EACD253272E}" type="datetimeFigureOut">
              <a:rPr lang="ru-RU" smtClean="0"/>
              <a:pPr/>
              <a:t>26.02.2018</a:t>
            </a:fld>
            <a:endParaRPr lang="ru-RU"/>
          </a:p>
        </p:txBody>
      </p:sp>
      <p:sp>
        <p:nvSpPr>
          <p:cNvPr id="5" name="Нижний колонтитул 4">
            <a:extLst>
              <a:ext uri="{FF2B5EF4-FFF2-40B4-BE49-F238E27FC236}">
                <a16:creationId xmlns:a16="http://schemas.microsoft.com/office/drawing/2014/main" xmlns="" id="{855F1B55-1F1C-4CB8-8A09-AE87DE69A31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89020D8-1E4E-4A6F-B770-9ABF1972FC82}"/>
              </a:ext>
            </a:extLst>
          </p:cNvPr>
          <p:cNvSpPr>
            <a:spLocks noGrp="1"/>
          </p:cNvSpPr>
          <p:nvPr>
            <p:ph type="sldNum" sz="quarter" idx="12"/>
          </p:nvPr>
        </p:nvSpPr>
        <p:spPr/>
        <p:txBody>
          <a:bodyPr/>
          <a:lstStyle/>
          <a:p>
            <a:fld id="{8E25E20E-A6C3-41AB-B725-7222E5A79102}" type="slidenum">
              <a:rPr lang="ru-RU" smtClean="0"/>
              <a:pPr/>
              <a:t>‹#›</a:t>
            </a:fld>
            <a:endParaRPr lang="ru-RU"/>
          </a:p>
        </p:txBody>
      </p:sp>
    </p:spTree>
    <p:extLst>
      <p:ext uri="{BB962C8B-B14F-4D97-AF65-F5344CB8AC3E}">
        <p14:creationId xmlns:p14="http://schemas.microsoft.com/office/powerpoint/2010/main" xmlns="" val="1581716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B5614DD-79A8-48BA-AB10-CD3630F9ADA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548AF6C8-6F39-4E76-A651-3BE86140F8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1496E7F3-97C0-4B08-B4DD-FE35D1B2BA9F}"/>
              </a:ext>
            </a:extLst>
          </p:cNvPr>
          <p:cNvSpPr>
            <a:spLocks noGrp="1"/>
          </p:cNvSpPr>
          <p:nvPr>
            <p:ph type="dt" sz="half" idx="10"/>
          </p:nvPr>
        </p:nvSpPr>
        <p:spPr/>
        <p:txBody>
          <a:bodyPr/>
          <a:lstStyle/>
          <a:p>
            <a:fld id="{CCC659DA-B79F-4A7F-8E20-9EACD253272E}" type="datetimeFigureOut">
              <a:rPr lang="ru-RU" smtClean="0"/>
              <a:pPr/>
              <a:t>26.02.2018</a:t>
            </a:fld>
            <a:endParaRPr lang="ru-RU"/>
          </a:p>
        </p:txBody>
      </p:sp>
      <p:sp>
        <p:nvSpPr>
          <p:cNvPr id="5" name="Нижний колонтитул 4">
            <a:extLst>
              <a:ext uri="{FF2B5EF4-FFF2-40B4-BE49-F238E27FC236}">
                <a16:creationId xmlns:a16="http://schemas.microsoft.com/office/drawing/2014/main" xmlns="" id="{07E98363-6C63-4B27-822E-98DFE3CA3FB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9FF2A55-B547-4A82-91CE-A68BF83783D3}"/>
              </a:ext>
            </a:extLst>
          </p:cNvPr>
          <p:cNvSpPr>
            <a:spLocks noGrp="1"/>
          </p:cNvSpPr>
          <p:nvPr>
            <p:ph type="sldNum" sz="quarter" idx="12"/>
          </p:nvPr>
        </p:nvSpPr>
        <p:spPr/>
        <p:txBody>
          <a:bodyPr/>
          <a:lstStyle/>
          <a:p>
            <a:fld id="{8E25E20E-A6C3-41AB-B725-7222E5A79102}" type="slidenum">
              <a:rPr lang="ru-RU" smtClean="0"/>
              <a:pPr/>
              <a:t>‹#›</a:t>
            </a:fld>
            <a:endParaRPr lang="ru-RU"/>
          </a:p>
        </p:txBody>
      </p:sp>
    </p:spTree>
    <p:extLst>
      <p:ext uri="{BB962C8B-B14F-4D97-AF65-F5344CB8AC3E}">
        <p14:creationId xmlns:p14="http://schemas.microsoft.com/office/powerpoint/2010/main" xmlns="" val="1973656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F067DF0-1D23-4D5E-8026-4FA5E85BC3B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58BC8848-BD14-472D-B458-83AB3DB957C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B7D4B3B0-7DEE-4F81-8DF9-C4EFF9ABAFF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0129FFAF-73CD-40FD-993E-E6CA11594515}"/>
              </a:ext>
            </a:extLst>
          </p:cNvPr>
          <p:cNvSpPr>
            <a:spLocks noGrp="1"/>
          </p:cNvSpPr>
          <p:nvPr>
            <p:ph type="dt" sz="half" idx="10"/>
          </p:nvPr>
        </p:nvSpPr>
        <p:spPr/>
        <p:txBody>
          <a:bodyPr/>
          <a:lstStyle/>
          <a:p>
            <a:fld id="{CCC659DA-B79F-4A7F-8E20-9EACD253272E}" type="datetimeFigureOut">
              <a:rPr lang="ru-RU" smtClean="0"/>
              <a:pPr/>
              <a:t>26.02.2018</a:t>
            </a:fld>
            <a:endParaRPr lang="ru-RU"/>
          </a:p>
        </p:txBody>
      </p:sp>
      <p:sp>
        <p:nvSpPr>
          <p:cNvPr id="6" name="Нижний колонтитул 5">
            <a:extLst>
              <a:ext uri="{FF2B5EF4-FFF2-40B4-BE49-F238E27FC236}">
                <a16:creationId xmlns:a16="http://schemas.microsoft.com/office/drawing/2014/main" xmlns="" id="{EE3DD0FC-830C-433F-A8BF-ADB39BC12F5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9CC51DC0-FCD9-4F9D-967A-0DE53B9FA389}"/>
              </a:ext>
            </a:extLst>
          </p:cNvPr>
          <p:cNvSpPr>
            <a:spLocks noGrp="1"/>
          </p:cNvSpPr>
          <p:nvPr>
            <p:ph type="sldNum" sz="quarter" idx="12"/>
          </p:nvPr>
        </p:nvSpPr>
        <p:spPr/>
        <p:txBody>
          <a:bodyPr/>
          <a:lstStyle/>
          <a:p>
            <a:fld id="{8E25E20E-A6C3-41AB-B725-7222E5A79102}" type="slidenum">
              <a:rPr lang="ru-RU" smtClean="0"/>
              <a:pPr/>
              <a:t>‹#›</a:t>
            </a:fld>
            <a:endParaRPr lang="ru-RU"/>
          </a:p>
        </p:txBody>
      </p:sp>
    </p:spTree>
    <p:extLst>
      <p:ext uri="{BB962C8B-B14F-4D97-AF65-F5344CB8AC3E}">
        <p14:creationId xmlns:p14="http://schemas.microsoft.com/office/powerpoint/2010/main" xmlns="" val="318635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13F569C-589E-48B6-9F89-CDF2ACEB500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43D27702-73D2-475E-ABBF-5DC25E32C3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BDB43796-191C-4F65-954A-0533BDE57DE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1BB745BD-D66F-4DDB-BC4A-5D16A4C4A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9089530F-7346-4579-BB19-309F4EA43BF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430F9981-EEA5-4550-BD7F-CCF6C7B0EE8E}"/>
              </a:ext>
            </a:extLst>
          </p:cNvPr>
          <p:cNvSpPr>
            <a:spLocks noGrp="1"/>
          </p:cNvSpPr>
          <p:nvPr>
            <p:ph type="dt" sz="half" idx="10"/>
          </p:nvPr>
        </p:nvSpPr>
        <p:spPr/>
        <p:txBody>
          <a:bodyPr/>
          <a:lstStyle/>
          <a:p>
            <a:fld id="{CCC659DA-B79F-4A7F-8E20-9EACD253272E}" type="datetimeFigureOut">
              <a:rPr lang="ru-RU" smtClean="0"/>
              <a:pPr/>
              <a:t>26.02.2018</a:t>
            </a:fld>
            <a:endParaRPr lang="ru-RU"/>
          </a:p>
        </p:txBody>
      </p:sp>
      <p:sp>
        <p:nvSpPr>
          <p:cNvPr id="8" name="Нижний колонтитул 7">
            <a:extLst>
              <a:ext uri="{FF2B5EF4-FFF2-40B4-BE49-F238E27FC236}">
                <a16:creationId xmlns:a16="http://schemas.microsoft.com/office/drawing/2014/main" xmlns="" id="{C2B3B09F-51BD-4BB0-9447-CDB08ED55B7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00077457-68B4-437B-8C03-2AC5E29FE0B1}"/>
              </a:ext>
            </a:extLst>
          </p:cNvPr>
          <p:cNvSpPr>
            <a:spLocks noGrp="1"/>
          </p:cNvSpPr>
          <p:nvPr>
            <p:ph type="sldNum" sz="quarter" idx="12"/>
          </p:nvPr>
        </p:nvSpPr>
        <p:spPr/>
        <p:txBody>
          <a:bodyPr/>
          <a:lstStyle/>
          <a:p>
            <a:fld id="{8E25E20E-A6C3-41AB-B725-7222E5A79102}" type="slidenum">
              <a:rPr lang="ru-RU" smtClean="0"/>
              <a:pPr/>
              <a:t>‹#›</a:t>
            </a:fld>
            <a:endParaRPr lang="ru-RU"/>
          </a:p>
        </p:txBody>
      </p:sp>
    </p:spTree>
    <p:extLst>
      <p:ext uri="{BB962C8B-B14F-4D97-AF65-F5344CB8AC3E}">
        <p14:creationId xmlns:p14="http://schemas.microsoft.com/office/powerpoint/2010/main" xmlns="" val="194512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61FF3D-33C7-4190-B1FF-3272D8B9CBD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EE26910B-41E5-4FCE-A962-7D1F87DB38CC}"/>
              </a:ext>
            </a:extLst>
          </p:cNvPr>
          <p:cNvSpPr>
            <a:spLocks noGrp="1"/>
          </p:cNvSpPr>
          <p:nvPr>
            <p:ph type="dt" sz="half" idx="10"/>
          </p:nvPr>
        </p:nvSpPr>
        <p:spPr/>
        <p:txBody>
          <a:bodyPr/>
          <a:lstStyle/>
          <a:p>
            <a:fld id="{CCC659DA-B79F-4A7F-8E20-9EACD253272E}" type="datetimeFigureOut">
              <a:rPr lang="ru-RU" smtClean="0"/>
              <a:pPr/>
              <a:t>26.02.2018</a:t>
            </a:fld>
            <a:endParaRPr lang="ru-RU"/>
          </a:p>
        </p:txBody>
      </p:sp>
      <p:sp>
        <p:nvSpPr>
          <p:cNvPr id="4" name="Нижний колонтитул 3">
            <a:extLst>
              <a:ext uri="{FF2B5EF4-FFF2-40B4-BE49-F238E27FC236}">
                <a16:creationId xmlns:a16="http://schemas.microsoft.com/office/drawing/2014/main" xmlns="" id="{E155111E-E481-4CDA-B495-07E8E89392D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7CE860C3-B378-4D39-950A-A438AD68C029}"/>
              </a:ext>
            </a:extLst>
          </p:cNvPr>
          <p:cNvSpPr>
            <a:spLocks noGrp="1"/>
          </p:cNvSpPr>
          <p:nvPr>
            <p:ph type="sldNum" sz="quarter" idx="12"/>
          </p:nvPr>
        </p:nvSpPr>
        <p:spPr/>
        <p:txBody>
          <a:bodyPr/>
          <a:lstStyle/>
          <a:p>
            <a:fld id="{8E25E20E-A6C3-41AB-B725-7222E5A79102}" type="slidenum">
              <a:rPr lang="ru-RU" smtClean="0"/>
              <a:pPr/>
              <a:t>‹#›</a:t>
            </a:fld>
            <a:endParaRPr lang="ru-RU"/>
          </a:p>
        </p:txBody>
      </p:sp>
    </p:spTree>
    <p:extLst>
      <p:ext uri="{BB962C8B-B14F-4D97-AF65-F5344CB8AC3E}">
        <p14:creationId xmlns:p14="http://schemas.microsoft.com/office/powerpoint/2010/main" xmlns="" val="2375695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B4549E08-E044-4A50-B09C-B05602859CF1}"/>
              </a:ext>
            </a:extLst>
          </p:cNvPr>
          <p:cNvSpPr>
            <a:spLocks noGrp="1"/>
          </p:cNvSpPr>
          <p:nvPr>
            <p:ph type="dt" sz="half" idx="10"/>
          </p:nvPr>
        </p:nvSpPr>
        <p:spPr/>
        <p:txBody>
          <a:bodyPr/>
          <a:lstStyle/>
          <a:p>
            <a:fld id="{CCC659DA-B79F-4A7F-8E20-9EACD253272E}" type="datetimeFigureOut">
              <a:rPr lang="ru-RU" smtClean="0"/>
              <a:pPr/>
              <a:t>26.02.2018</a:t>
            </a:fld>
            <a:endParaRPr lang="ru-RU"/>
          </a:p>
        </p:txBody>
      </p:sp>
      <p:sp>
        <p:nvSpPr>
          <p:cNvPr id="3" name="Нижний колонтитул 2">
            <a:extLst>
              <a:ext uri="{FF2B5EF4-FFF2-40B4-BE49-F238E27FC236}">
                <a16:creationId xmlns:a16="http://schemas.microsoft.com/office/drawing/2014/main" xmlns="" id="{2774F3C7-00A4-47B1-B273-6E7B8A7DF25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5DF29166-A377-47CB-97DA-5979CA4E661E}"/>
              </a:ext>
            </a:extLst>
          </p:cNvPr>
          <p:cNvSpPr>
            <a:spLocks noGrp="1"/>
          </p:cNvSpPr>
          <p:nvPr>
            <p:ph type="sldNum" sz="quarter" idx="12"/>
          </p:nvPr>
        </p:nvSpPr>
        <p:spPr/>
        <p:txBody>
          <a:bodyPr/>
          <a:lstStyle/>
          <a:p>
            <a:fld id="{8E25E20E-A6C3-41AB-B725-7222E5A79102}" type="slidenum">
              <a:rPr lang="ru-RU" smtClean="0"/>
              <a:pPr/>
              <a:t>‹#›</a:t>
            </a:fld>
            <a:endParaRPr lang="ru-RU"/>
          </a:p>
        </p:txBody>
      </p:sp>
    </p:spTree>
    <p:extLst>
      <p:ext uri="{BB962C8B-B14F-4D97-AF65-F5344CB8AC3E}">
        <p14:creationId xmlns:p14="http://schemas.microsoft.com/office/powerpoint/2010/main" xmlns="" val="36744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B8D56F4-F775-4B5C-89D9-DFCB36EB04E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824D7BC7-323C-4604-83A8-B161D092B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49199447-75B4-48BE-9E82-26650195D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242E2D82-105F-46EB-BA94-3BB5FEF8FF98}"/>
              </a:ext>
            </a:extLst>
          </p:cNvPr>
          <p:cNvSpPr>
            <a:spLocks noGrp="1"/>
          </p:cNvSpPr>
          <p:nvPr>
            <p:ph type="dt" sz="half" idx="10"/>
          </p:nvPr>
        </p:nvSpPr>
        <p:spPr/>
        <p:txBody>
          <a:bodyPr/>
          <a:lstStyle/>
          <a:p>
            <a:fld id="{CCC659DA-B79F-4A7F-8E20-9EACD253272E}" type="datetimeFigureOut">
              <a:rPr lang="ru-RU" smtClean="0"/>
              <a:pPr/>
              <a:t>26.02.2018</a:t>
            </a:fld>
            <a:endParaRPr lang="ru-RU"/>
          </a:p>
        </p:txBody>
      </p:sp>
      <p:sp>
        <p:nvSpPr>
          <p:cNvPr id="6" name="Нижний колонтитул 5">
            <a:extLst>
              <a:ext uri="{FF2B5EF4-FFF2-40B4-BE49-F238E27FC236}">
                <a16:creationId xmlns:a16="http://schemas.microsoft.com/office/drawing/2014/main" xmlns="" id="{957DB257-F410-493E-8E74-2ED4C4FE526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A3DA7AC2-0C44-48FE-92A8-B83EA0CF6694}"/>
              </a:ext>
            </a:extLst>
          </p:cNvPr>
          <p:cNvSpPr>
            <a:spLocks noGrp="1"/>
          </p:cNvSpPr>
          <p:nvPr>
            <p:ph type="sldNum" sz="quarter" idx="12"/>
          </p:nvPr>
        </p:nvSpPr>
        <p:spPr/>
        <p:txBody>
          <a:bodyPr/>
          <a:lstStyle/>
          <a:p>
            <a:fld id="{8E25E20E-A6C3-41AB-B725-7222E5A79102}" type="slidenum">
              <a:rPr lang="ru-RU" smtClean="0"/>
              <a:pPr/>
              <a:t>‹#›</a:t>
            </a:fld>
            <a:endParaRPr lang="ru-RU"/>
          </a:p>
        </p:txBody>
      </p:sp>
    </p:spTree>
    <p:extLst>
      <p:ext uri="{BB962C8B-B14F-4D97-AF65-F5344CB8AC3E}">
        <p14:creationId xmlns:p14="http://schemas.microsoft.com/office/powerpoint/2010/main" xmlns="" val="4206125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4971DD9-3BC5-41FA-A2F1-C56862A6CD8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8210B9F5-259B-423C-A567-29345D8A4D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FFD8022D-532D-4B21-997F-233B40459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837A8037-35A9-40A7-9023-EFE7557BC18B}"/>
              </a:ext>
            </a:extLst>
          </p:cNvPr>
          <p:cNvSpPr>
            <a:spLocks noGrp="1"/>
          </p:cNvSpPr>
          <p:nvPr>
            <p:ph type="dt" sz="half" idx="10"/>
          </p:nvPr>
        </p:nvSpPr>
        <p:spPr/>
        <p:txBody>
          <a:bodyPr/>
          <a:lstStyle/>
          <a:p>
            <a:fld id="{CCC659DA-B79F-4A7F-8E20-9EACD253272E}" type="datetimeFigureOut">
              <a:rPr lang="ru-RU" smtClean="0"/>
              <a:pPr/>
              <a:t>26.02.2018</a:t>
            </a:fld>
            <a:endParaRPr lang="ru-RU"/>
          </a:p>
        </p:txBody>
      </p:sp>
      <p:sp>
        <p:nvSpPr>
          <p:cNvPr id="6" name="Нижний колонтитул 5">
            <a:extLst>
              <a:ext uri="{FF2B5EF4-FFF2-40B4-BE49-F238E27FC236}">
                <a16:creationId xmlns:a16="http://schemas.microsoft.com/office/drawing/2014/main" xmlns="" id="{6098958B-9EF8-4A6B-BADB-7CFE1CE2316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441E9E35-9178-49F2-BB82-905CB9229AF5}"/>
              </a:ext>
            </a:extLst>
          </p:cNvPr>
          <p:cNvSpPr>
            <a:spLocks noGrp="1"/>
          </p:cNvSpPr>
          <p:nvPr>
            <p:ph type="sldNum" sz="quarter" idx="12"/>
          </p:nvPr>
        </p:nvSpPr>
        <p:spPr/>
        <p:txBody>
          <a:bodyPr/>
          <a:lstStyle/>
          <a:p>
            <a:fld id="{8E25E20E-A6C3-41AB-B725-7222E5A79102}" type="slidenum">
              <a:rPr lang="ru-RU" smtClean="0"/>
              <a:pPr/>
              <a:t>‹#›</a:t>
            </a:fld>
            <a:endParaRPr lang="ru-RU"/>
          </a:p>
        </p:txBody>
      </p:sp>
    </p:spTree>
    <p:extLst>
      <p:ext uri="{BB962C8B-B14F-4D97-AF65-F5344CB8AC3E}">
        <p14:creationId xmlns:p14="http://schemas.microsoft.com/office/powerpoint/2010/main" xmlns="" val="2472170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EA41070-74CD-4C70-9BBE-41524F1145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0B249AA1-70B8-4281-A7A5-8D4682D043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A3AAE24-455E-4A18-8E09-A5126391A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659DA-B79F-4A7F-8E20-9EACD253272E}" type="datetimeFigureOut">
              <a:rPr lang="ru-RU" smtClean="0"/>
              <a:pPr/>
              <a:t>26.02.2018</a:t>
            </a:fld>
            <a:endParaRPr lang="ru-RU"/>
          </a:p>
        </p:txBody>
      </p:sp>
      <p:sp>
        <p:nvSpPr>
          <p:cNvPr id="5" name="Нижний колонтитул 4">
            <a:extLst>
              <a:ext uri="{FF2B5EF4-FFF2-40B4-BE49-F238E27FC236}">
                <a16:creationId xmlns:a16="http://schemas.microsoft.com/office/drawing/2014/main" xmlns="" id="{8D49A8C2-237A-40C2-AF70-1D3E65119B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2DAD3494-0488-4033-9FF1-6DE0A1089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5E20E-A6C3-41AB-B725-7222E5A79102}" type="slidenum">
              <a:rPr lang="ru-RU" smtClean="0"/>
              <a:pPr/>
              <a:t>‹#›</a:t>
            </a:fld>
            <a:endParaRPr lang="ru-RU"/>
          </a:p>
        </p:txBody>
      </p:sp>
    </p:spTree>
    <p:extLst>
      <p:ext uri="{BB962C8B-B14F-4D97-AF65-F5344CB8AC3E}">
        <p14:creationId xmlns:p14="http://schemas.microsoft.com/office/powerpoint/2010/main" xmlns="" val="4274923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0BAB6C7-7287-495B-84DE-E70932BE4D88}"/>
              </a:ext>
            </a:extLst>
          </p:cNvPr>
          <p:cNvSpPr>
            <a:spLocks noGrp="1"/>
          </p:cNvSpPr>
          <p:nvPr>
            <p:ph type="ctrTitle"/>
          </p:nvPr>
        </p:nvSpPr>
        <p:spPr>
          <a:xfrm>
            <a:off x="2023352" y="2101174"/>
            <a:ext cx="8625191" cy="3793788"/>
          </a:xfrm>
        </p:spPr>
        <p:txBody>
          <a:bodyPr>
            <a:normAutofit fontScale="90000"/>
          </a:bodyPr>
          <a:lstStyle/>
          <a:p>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sz="9800" b="1" dirty="0">
                <a:solidFill>
                  <a:srgbClr val="7030A0"/>
                </a:solidFill>
                <a:latin typeface="Comic Sans MS" panose="030F0702030302020204" pitchFamily="66" charset="0"/>
              </a:rPr>
              <a:t/>
            </a:r>
            <a:br>
              <a:rPr lang="ru-RU" sz="9800" b="1" dirty="0">
                <a:solidFill>
                  <a:srgbClr val="7030A0"/>
                </a:solidFill>
                <a:latin typeface="Comic Sans MS" panose="030F0702030302020204" pitchFamily="66" charset="0"/>
              </a:rPr>
            </a:br>
            <a:r>
              <a:rPr lang="ru-RU" sz="9800" b="1" dirty="0">
                <a:solidFill>
                  <a:srgbClr val="7030A0"/>
                </a:solidFill>
                <a:latin typeface="Comic Sans MS" panose="030F0702030302020204" pitchFamily="66" charset="0"/>
              </a:rPr>
              <a:t>П Р О Е К Т</a:t>
            </a:r>
            <a:br>
              <a:rPr lang="ru-RU" sz="9800" b="1" dirty="0">
                <a:solidFill>
                  <a:srgbClr val="7030A0"/>
                </a:solidFill>
                <a:latin typeface="Comic Sans MS" panose="030F0702030302020204" pitchFamily="66" charset="0"/>
              </a:rPr>
            </a:br>
            <a:r>
              <a:rPr lang="ru-RU" sz="10700" dirty="0">
                <a:solidFill>
                  <a:srgbClr val="FF0000"/>
                </a:solidFill>
                <a:effectLst>
                  <a:outerShdw blurRad="38100" dist="38100" dir="2700000" algn="tl">
                    <a:srgbClr val="000000">
                      <a:alpha val="43137"/>
                    </a:srgbClr>
                  </a:outerShdw>
                </a:effectLst>
                <a:latin typeface="Gabriola" panose="04040605051002020D02" pitchFamily="82" charset="0"/>
              </a:rPr>
              <a:t>И</a:t>
            </a:r>
            <a:r>
              <a:rPr lang="ru-RU" sz="10700" dirty="0">
                <a:solidFill>
                  <a:srgbClr val="92D050"/>
                </a:solidFill>
                <a:effectLst>
                  <a:outerShdw blurRad="38100" dist="38100" dir="2700000" algn="tl">
                    <a:srgbClr val="000000">
                      <a:alpha val="43137"/>
                    </a:srgbClr>
                  </a:outerShdw>
                </a:effectLst>
                <a:latin typeface="Gabriola" panose="04040605051002020D02" pitchFamily="82" charset="0"/>
              </a:rPr>
              <a:t>г</a:t>
            </a:r>
            <a:r>
              <a:rPr lang="ru-RU" sz="10700" dirty="0">
                <a:solidFill>
                  <a:srgbClr val="FFFF00"/>
                </a:solidFill>
                <a:effectLst>
                  <a:outerShdw blurRad="38100" dist="38100" dir="2700000" algn="tl">
                    <a:srgbClr val="000000">
                      <a:alpha val="43137"/>
                    </a:srgbClr>
                  </a:outerShdw>
                </a:effectLst>
                <a:latin typeface="Gabriola" panose="04040605051002020D02" pitchFamily="82" charset="0"/>
              </a:rPr>
              <a:t>р</a:t>
            </a:r>
            <a:r>
              <a:rPr lang="ru-RU" sz="10700" dirty="0">
                <a:solidFill>
                  <a:srgbClr val="0070C0"/>
                </a:solidFill>
                <a:effectLst>
                  <a:outerShdw blurRad="38100" dist="38100" dir="2700000" algn="tl">
                    <a:srgbClr val="000000">
                      <a:alpha val="43137"/>
                    </a:srgbClr>
                  </a:outerShdw>
                </a:effectLst>
                <a:latin typeface="Gabriola" panose="04040605051002020D02" pitchFamily="82" charset="0"/>
              </a:rPr>
              <a:t>о</a:t>
            </a:r>
            <a:r>
              <a:rPr lang="ru-RU" sz="10700" dirty="0">
                <a:solidFill>
                  <a:srgbClr val="7030A0"/>
                </a:solidFill>
                <a:effectLst>
                  <a:outerShdw blurRad="38100" dist="38100" dir="2700000" algn="tl">
                    <a:srgbClr val="000000">
                      <a:alpha val="43137"/>
                    </a:srgbClr>
                  </a:outerShdw>
                </a:effectLst>
                <a:latin typeface="Gabriola" panose="04040605051002020D02" pitchFamily="82" charset="0"/>
              </a:rPr>
              <a:t>т</a:t>
            </a:r>
            <a:r>
              <a:rPr lang="ru-RU" sz="10700" dirty="0">
                <a:solidFill>
                  <a:srgbClr val="00FF00"/>
                </a:solidFill>
                <a:effectLst>
                  <a:outerShdw blurRad="38100" dist="38100" dir="2700000" algn="tl">
                    <a:srgbClr val="000000">
                      <a:alpha val="43137"/>
                    </a:srgbClr>
                  </a:outerShdw>
                </a:effectLst>
                <a:latin typeface="Gabriola" panose="04040605051002020D02" pitchFamily="82" charset="0"/>
              </a:rPr>
              <a:t>е</a:t>
            </a:r>
            <a:r>
              <a:rPr lang="ru-RU" sz="10700" dirty="0">
                <a:solidFill>
                  <a:schemeClr val="accent5">
                    <a:lumMod val="75000"/>
                  </a:schemeClr>
                </a:solidFill>
                <a:effectLst>
                  <a:outerShdw blurRad="38100" dist="38100" dir="2700000" algn="tl">
                    <a:srgbClr val="000000">
                      <a:alpha val="43137"/>
                    </a:srgbClr>
                  </a:outerShdw>
                </a:effectLst>
                <a:latin typeface="Gabriola" panose="04040605051002020D02" pitchFamily="82" charset="0"/>
              </a:rPr>
              <a:t>к</a:t>
            </a:r>
            <a:r>
              <a:rPr lang="ru-RU" sz="10700" dirty="0">
                <a:solidFill>
                  <a:srgbClr val="00FFFF"/>
                </a:solidFill>
                <a:effectLst>
                  <a:outerShdw blurRad="38100" dist="38100" dir="2700000" algn="tl">
                    <a:srgbClr val="000000">
                      <a:alpha val="43137"/>
                    </a:srgbClr>
                  </a:outerShdw>
                </a:effectLst>
                <a:latin typeface="Gabriola" panose="04040605051002020D02" pitchFamily="82" charset="0"/>
              </a:rPr>
              <a:t>а</a:t>
            </a:r>
            <a:r>
              <a:rPr lang="ru-RU" dirty="0">
                <a:solidFill>
                  <a:srgbClr val="00FFFF"/>
                </a:solidFill>
                <a:effectLst>
                  <a:outerShdw blurRad="38100" dist="38100" dir="2700000" algn="tl">
                    <a:srgbClr val="000000">
                      <a:alpha val="43137"/>
                    </a:srgbClr>
                  </a:outerShdw>
                </a:effectLst>
                <a:latin typeface="Gabriola" panose="04040605051002020D02" pitchFamily="82" charset="0"/>
              </a:rPr>
              <a:t/>
            </a:r>
            <a:br>
              <a:rPr lang="ru-RU" dirty="0">
                <a:solidFill>
                  <a:srgbClr val="00FFFF"/>
                </a:solidFill>
                <a:effectLst>
                  <a:outerShdw blurRad="38100" dist="38100" dir="2700000" algn="tl">
                    <a:srgbClr val="000000">
                      <a:alpha val="43137"/>
                    </a:srgbClr>
                  </a:outerShdw>
                </a:effectLst>
                <a:latin typeface="Gabriola" panose="04040605051002020D02" pitchFamily="82" charset="0"/>
              </a:rPr>
            </a:br>
            <a:r>
              <a:rPr lang="ru-RU" dirty="0">
                <a:effectLst>
                  <a:outerShdw blurRad="38100" dist="38100" dir="2700000" algn="tl">
                    <a:srgbClr val="000000">
                      <a:alpha val="43137"/>
                    </a:srgbClr>
                  </a:outerShdw>
                </a:effectLst>
                <a:latin typeface="Gabriola" panose="04040605051002020D02" pitchFamily="82" charset="0"/>
              </a:rPr>
              <a:t> «Через игру к чтению»</a:t>
            </a:r>
            <a:br>
              <a:rPr lang="ru-RU" dirty="0">
                <a:effectLst>
                  <a:outerShdw blurRad="38100" dist="38100" dir="2700000" algn="tl">
                    <a:srgbClr val="000000">
                      <a:alpha val="43137"/>
                    </a:srgbClr>
                  </a:outerShdw>
                </a:effectLst>
                <a:latin typeface="Gabriola" panose="04040605051002020D02" pitchFamily="82" charset="0"/>
              </a:rPr>
            </a:br>
            <a:endParaRPr lang="ru-RU" sz="4900" dirty="0">
              <a:effectLst>
                <a:outerShdw blurRad="38100" dist="38100" dir="2700000" algn="tl">
                  <a:srgbClr val="000000">
                    <a:alpha val="43137"/>
                  </a:srgbClr>
                </a:outerShdw>
              </a:effectLst>
              <a:latin typeface="Gabriola" panose="04040605051002020D02" pitchFamily="82" charset="0"/>
            </a:endParaRPr>
          </a:p>
        </p:txBody>
      </p:sp>
    </p:spTree>
    <p:custDataLst>
      <p:tags r:id="rId1"/>
    </p:custDataLst>
    <p:extLst>
      <p:ext uri="{BB962C8B-B14F-4D97-AF65-F5344CB8AC3E}">
        <p14:creationId xmlns:p14="http://schemas.microsoft.com/office/powerpoint/2010/main" xmlns="" val="968013651"/>
      </p:ext>
    </p:extLst>
  </p:cSld>
  <p:clrMapOvr>
    <a:masterClrMapping/>
  </p:clrMapOvr>
  <p:transition spd="slow" advTm="669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FBA8D45-81E3-46CE-BCDB-F8470074AF8A}"/>
              </a:ext>
            </a:extLst>
          </p:cNvPr>
          <p:cNvSpPr/>
          <p:nvPr/>
        </p:nvSpPr>
        <p:spPr>
          <a:xfrm>
            <a:off x="447472" y="175099"/>
            <a:ext cx="11919626" cy="12806583"/>
          </a:xfrm>
          <a:prstGeom prst="rect">
            <a:avLst/>
          </a:prstGeom>
        </p:spPr>
        <p:txBody>
          <a:bodyPr wrap="square">
            <a:spAutoFit/>
          </a:bodyPr>
          <a:lstStyle/>
          <a:p>
            <a:pPr>
              <a:lnSpc>
                <a:spcPct val="107000"/>
              </a:lnSpc>
              <a:spcAft>
                <a:spcPts val="800"/>
              </a:spcAft>
            </a:pPr>
            <a:r>
              <a:rPr lang="ru-RU" sz="3200" u="sng"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Содержание деятельности и этапы реализации проекта </a:t>
            </a:r>
          </a:p>
          <a:p>
            <a:pPr marL="457200" indent="-457200" algn="ctr">
              <a:lnSpc>
                <a:spcPct val="107000"/>
              </a:lnSpc>
              <a:spcAft>
                <a:spcPts val="800"/>
              </a:spcAft>
              <a:buFont typeface="Wingdings" panose="05000000000000000000" pitchFamily="2" charset="2"/>
              <a:buChar char="v"/>
            </a:pPr>
            <a:r>
              <a:rPr lang="ru-RU" sz="3200" u="sng"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Мероприятия:</a:t>
            </a:r>
          </a:p>
          <a:p>
            <a:pPr marL="457200" indent="-457200">
              <a:lnSpc>
                <a:spcPct val="107000"/>
              </a:lnSpc>
              <a:spcAft>
                <a:spcPts val="800"/>
              </a:spcAft>
              <a:buFont typeface="Arial" panose="020B0604020202020204" pitchFamily="34" charset="0"/>
              <a:buChar char="•"/>
            </a:pPr>
            <a:r>
              <a:rPr lang="ru-RU" sz="2800" u="sng" dirty="0">
                <a:solidFill>
                  <a:schemeClr val="accent1">
                    <a:lumMod val="75000"/>
                  </a:schemeClr>
                </a:solidFill>
                <a:latin typeface="Comic Sans MS" panose="030F0702030302020204" pitchFamily="66" charset="0"/>
                <a:ea typeface="Calibri" panose="020F0502020204030204" pitchFamily="34" charset="0"/>
              </a:rPr>
              <a:t>Выставка </a:t>
            </a:r>
            <a:r>
              <a:rPr lang="ru-RU" sz="2800" dirty="0">
                <a:solidFill>
                  <a:schemeClr val="accent1">
                    <a:lumMod val="75000"/>
                  </a:schemeClr>
                </a:solidFill>
                <a:latin typeface="Times New Roman" pitchFamily="18" charset="0"/>
                <a:ea typeface="Calibri" panose="020F0502020204030204" pitchFamily="34" charset="0"/>
                <a:cs typeface="Times New Roman" pitchFamily="18" charset="0"/>
              </a:rPr>
              <a:t>«Крепкая семья – крепкая страна” и фотовыставка “Семья – опора счастья”</a:t>
            </a:r>
          </a:p>
          <a:p>
            <a:pPr marL="457200" indent="-457200">
              <a:lnSpc>
                <a:spcPct val="107000"/>
              </a:lnSpc>
              <a:spcAft>
                <a:spcPts val="800"/>
              </a:spcAft>
              <a:buFont typeface="Arial" panose="020B0604020202020204" pitchFamily="34" charset="0"/>
              <a:buChar char="•"/>
            </a:pPr>
            <a:r>
              <a:rPr lang="ru-RU" sz="2800" u="sng" dirty="0">
                <a:solidFill>
                  <a:schemeClr val="accent1">
                    <a:lumMod val="75000"/>
                  </a:schemeClr>
                </a:solidFill>
                <a:latin typeface="Comic Sans MS" panose="030F0702030302020204" pitchFamily="66" charset="0"/>
                <a:ea typeface="Calibri" panose="020F0502020204030204" pitchFamily="34" charset="0"/>
              </a:rPr>
              <a:t>Книжные выставки</a:t>
            </a:r>
            <a:r>
              <a:rPr lang="ru-RU" sz="2800" dirty="0">
                <a:solidFill>
                  <a:schemeClr val="accent1">
                    <a:lumMod val="75000"/>
                  </a:schemeClr>
                </a:solidFill>
                <a:latin typeface="Comic Sans MS" panose="030F0702030302020204" pitchFamily="66" charset="0"/>
                <a:ea typeface="Calibri" panose="020F0502020204030204" pitchFamily="34" charset="0"/>
              </a:rPr>
              <a:t>: </a:t>
            </a:r>
            <a:r>
              <a:rPr lang="ru-RU" sz="2800" dirty="0">
                <a:solidFill>
                  <a:schemeClr val="accent1">
                    <a:lumMod val="75000"/>
                  </a:schemeClr>
                </a:solidFill>
                <a:latin typeface="Times New Roman" pitchFamily="18" charset="0"/>
                <a:ea typeface="Calibri" panose="020F0502020204030204" pitchFamily="34" charset="0"/>
                <a:cs typeface="Times New Roman" pitchFamily="18" charset="0"/>
              </a:rPr>
              <a:t>«С мамой по книжной Вселенной» </a:t>
            </a:r>
          </a:p>
          <a:p>
            <a:pPr marL="457200" indent="-457200">
              <a:lnSpc>
                <a:spcPct val="107000"/>
              </a:lnSpc>
              <a:spcAft>
                <a:spcPts val="800"/>
              </a:spcAft>
              <a:buFont typeface="Arial" panose="020B0604020202020204" pitchFamily="34" charset="0"/>
              <a:buChar char="•"/>
            </a:pPr>
            <a:r>
              <a:rPr lang="ru-RU" sz="2800" u="sng" dirty="0">
                <a:solidFill>
                  <a:schemeClr val="accent1">
                    <a:lumMod val="75000"/>
                  </a:schemeClr>
                </a:solidFill>
                <a:latin typeface="Comic Sans MS" panose="030F0702030302020204" pitchFamily="66" charset="0"/>
              </a:rPr>
              <a:t>Выставка творческих работ </a:t>
            </a:r>
            <a:r>
              <a:rPr lang="ru-RU" sz="2800" dirty="0">
                <a:solidFill>
                  <a:schemeClr val="accent1">
                    <a:lumMod val="75000"/>
                  </a:schemeClr>
                </a:solidFill>
                <a:latin typeface="Times New Roman" pitchFamily="18" charset="0"/>
                <a:cs typeface="Times New Roman" pitchFamily="18" charset="0"/>
              </a:rPr>
              <a:t>«Вот у мамочек какие руки золотые»</a:t>
            </a:r>
          </a:p>
          <a:p>
            <a:pPr marL="457200" indent="-457200">
              <a:lnSpc>
                <a:spcPct val="107000"/>
              </a:lnSpc>
              <a:spcAft>
                <a:spcPts val="800"/>
              </a:spcAft>
              <a:buFont typeface="Arial" panose="020B0604020202020204" pitchFamily="34" charset="0"/>
              <a:buChar char="•"/>
            </a:pPr>
            <a:r>
              <a:rPr lang="ru-RU" sz="2800" u="sng" dirty="0" smtClean="0">
                <a:solidFill>
                  <a:schemeClr val="accent1">
                    <a:lumMod val="75000"/>
                  </a:schemeClr>
                </a:solidFill>
                <a:latin typeface="Comic Sans MS" panose="030F0702030302020204" pitchFamily="66" charset="0"/>
              </a:rPr>
              <a:t>Участие во всероссийском </a:t>
            </a:r>
            <a:r>
              <a:rPr lang="ru-RU" sz="2800" u="sng" dirty="0">
                <a:solidFill>
                  <a:schemeClr val="accent1">
                    <a:lumMod val="75000"/>
                  </a:schemeClr>
                </a:solidFill>
                <a:latin typeface="Comic Sans MS" panose="030F0702030302020204" pitchFamily="66" charset="0"/>
              </a:rPr>
              <a:t>литературном конкурсе </a:t>
            </a:r>
            <a:r>
              <a:rPr lang="ru-RU" sz="2800" dirty="0">
                <a:solidFill>
                  <a:schemeClr val="accent1">
                    <a:lumMod val="75000"/>
                  </a:schemeClr>
                </a:solidFill>
                <a:latin typeface="Times New Roman" pitchFamily="18" charset="0"/>
                <a:cs typeface="Times New Roman" pitchFamily="18" charset="0"/>
              </a:rPr>
              <a:t>«Иван-да-Марья» для </a:t>
            </a:r>
            <a:r>
              <a:rPr lang="ru-RU" sz="2800" dirty="0" smtClean="0">
                <a:solidFill>
                  <a:schemeClr val="accent1">
                    <a:lumMod val="75000"/>
                  </a:schemeClr>
                </a:solidFill>
                <a:latin typeface="Times New Roman" pitchFamily="18" charset="0"/>
                <a:cs typeface="Times New Roman" pitchFamily="18" charset="0"/>
              </a:rPr>
              <a:t>детей на тему «Папа, мама, я – ДРУЖНАЯ СЕМЬЯ»</a:t>
            </a:r>
            <a:endParaRPr lang="ru-RU" sz="2800" dirty="0">
              <a:solidFill>
                <a:schemeClr val="accent1">
                  <a:lumMod val="75000"/>
                </a:schemeClr>
              </a:solidFill>
              <a:latin typeface="Times New Roman" pitchFamily="18" charset="0"/>
              <a:cs typeface="Times New Roman" pitchFamily="18" charset="0"/>
            </a:endParaRPr>
          </a:p>
          <a:p>
            <a:pPr marL="457200" indent="-457200">
              <a:lnSpc>
                <a:spcPct val="107000"/>
              </a:lnSpc>
              <a:spcAft>
                <a:spcPts val="800"/>
              </a:spcAft>
              <a:buFont typeface="Arial" panose="020B0604020202020204" pitchFamily="34" charset="0"/>
              <a:buChar char="•"/>
            </a:pPr>
            <a:r>
              <a:rPr lang="ru-RU" sz="2800" u="sng" dirty="0">
                <a:solidFill>
                  <a:schemeClr val="accent1">
                    <a:lumMod val="75000"/>
                  </a:schemeClr>
                </a:solidFill>
                <a:latin typeface="Comic Sans MS" panose="030F0702030302020204" pitchFamily="66" charset="0"/>
              </a:rPr>
              <a:t>Тематический вечер </a:t>
            </a:r>
            <a:r>
              <a:rPr lang="ru-RU" sz="2800" dirty="0">
                <a:solidFill>
                  <a:schemeClr val="accent1">
                    <a:lumMod val="75000"/>
                  </a:schemeClr>
                </a:solidFill>
                <a:latin typeface="Times New Roman" pitchFamily="18" charset="0"/>
                <a:cs typeface="Times New Roman" pitchFamily="18" charset="0"/>
              </a:rPr>
              <a:t>«Цените матерей своих»</a:t>
            </a:r>
          </a:p>
          <a:p>
            <a:pPr marL="457200" indent="-457200">
              <a:lnSpc>
                <a:spcPct val="107000"/>
              </a:lnSpc>
              <a:spcAft>
                <a:spcPts val="800"/>
              </a:spcAft>
              <a:buFont typeface="Arial" panose="020B0604020202020204" pitchFamily="34" charset="0"/>
              <a:buChar char="•"/>
            </a:pPr>
            <a:r>
              <a:rPr lang="ru-RU" sz="2800" u="sng" dirty="0" smtClean="0">
                <a:solidFill>
                  <a:schemeClr val="accent1">
                    <a:lumMod val="75000"/>
                  </a:schemeClr>
                </a:solidFill>
                <a:latin typeface="Comic Sans MS" panose="030F0702030302020204" pitchFamily="66" charset="0"/>
              </a:rPr>
              <a:t>Развлечение для </a:t>
            </a:r>
            <a:r>
              <a:rPr lang="ru-RU" sz="2800" u="sng" dirty="0">
                <a:solidFill>
                  <a:schemeClr val="accent1">
                    <a:lumMod val="75000"/>
                  </a:schemeClr>
                </a:solidFill>
                <a:latin typeface="Comic Sans MS" panose="030F0702030302020204" pitchFamily="66" charset="0"/>
              </a:rPr>
              <a:t>д/с посёлка </a:t>
            </a:r>
            <a:r>
              <a:rPr lang="ru-RU" sz="2800" dirty="0">
                <a:solidFill>
                  <a:schemeClr val="accent1">
                    <a:lumMod val="75000"/>
                  </a:schemeClr>
                </a:solidFill>
                <a:latin typeface="Times New Roman" pitchFamily="18" charset="0"/>
                <a:cs typeface="Times New Roman" pitchFamily="18" charset="0"/>
              </a:rPr>
              <a:t>«Мы одна семья»</a:t>
            </a:r>
          </a:p>
          <a:p>
            <a:pPr marL="457200" indent="-457200">
              <a:lnSpc>
                <a:spcPct val="107000"/>
              </a:lnSpc>
              <a:spcAft>
                <a:spcPts val="800"/>
              </a:spcAft>
              <a:buFont typeface="Arial" panose="020B0604020202020204" pitchFamily="34" charset="0"/>
              <a:buChar char="•"/>
            </a:pPr>
            <a:r>
              <a:rPr lang="ru-RU" sz="2800" u="sng" dirty="0">
                <a:solidFill>
                  <a:schemeClr val="accent1">
                    <a:lumMod val="75000"/>
                  </a:schemeClr>
                </a:solidFill>
                <a:latin typeface="Comic Sans MS" panose="030F0702030302020204" pitchFamily="66" charset="0"/>
              </a:rPr>
              <a:t>Дни семейного отдыха</a:t>
            </a:r>
            <a:r>
              <a:rPr lang="ru-RU" sz="2800" dirty="0">
                <a:solidFill>
                  <a:schemeClr val="accent1">
                    <a:lumMod val="75000"/>
                  </a:schemeClr>
                </a:solidFill>
                <a:latin typeface="Comic Sans MS" panose="030F0702030302020204" pitchFamily="66" charset="0"/>
              </a:rPr>
              <a:t>: </a:t>
            </a:r>
            <a:r>
              <a:rPr lang="ru-RU" sz="2800" dirty="0">
                <a:solidFill>
                  <a:schemeClr val="accent1">
                    <a:lumMod val="75000"/>
                  </a:schemeClr>
                </a:solidFill>
                <a:latin typeface="Times New Roman" pitchFamily="18" charset="0"/>
                <a:cs typeface="Times New Roman" pitchFamily="18" charset="0"/>
              </a:rPr>
              <a:t>«Вот, вот, наступит Новый Год!», «Дом, в котором я живу», «Семья, начало всех начал», и другие</a:t>
            </a:r>
          </a:p>
          <a:p>
            <a:pPr marL="457200" indent="-457200">
              <a:lnSpc>
                <a:spcPct val="107000"/>
              </a:lnSpc>
              <a:spcAft>
                <a:spcPts val="800"/>
              </a:spcAft>
              <a:buFont typeface="Arial" panose="020B0604020202020204" pitchFamily="34" charset="0"/>
              <a:buChar char="•"/>
            </a:pPr>
            <a:endParaRPr lang="ru-RU" sz="2800" dirty="0"/>
          </a:p>
          <a:p>
            <a:pPr marL="457200" indent="-457200">
              <a:lnSpc>
                <a:spcPct val="107000"/>
              </a:lnSpc>
              <a:spcAft>
                <a:spcPts val="800"/>
              </a:spcAft>
              <a:buFont typeface="Arial" panose="020B0604020202020204" pitchFamily="34" charset="0"/>
              <a:buChar char="•"/>
            </a:pPr>
            <a:endParaRPr lang="ru-RU" sz="3200" u="sng" dirty="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ru-RU" sz="3200" u="sng"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ru-RU" sz="3200" u="sng" dirty="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ru-RU" sz="3200" u="sng"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ru-RU" sz="3200" u="sng" dirty="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ru-RU" sz="3200" u="sng"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ru-RU" sz="3200" u="sng" dirty="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ru-RU" sz="3200" u="sng"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ru-RU" sz="32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179814637"/>
      </p:ext>
    </p:extLst>
  </p:cSld>
  <p:clrMapOvr>
    <a:masterClrMapping/>
  </p:clrMapOvr>
  <p:transition spd="slow" advTm="34773">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57A9F0F-2A00-40AA-B74A-53757113291D}"/>
              </a:ext>
            </a:extLst>
          </p:cNvPr>
          <p:cNvSpPr/>
          <p:nvPr/>
        </p:nvSpPr>
        <p:spPr>
          <a:xfrm>
            <a:off x="330739" y="642026"/>
            <a:ext cx="11517549" cy="4406014"/>
          </a:xfrm>
          <a:prstGeom prst="rect">
            <a:avLst/>
          </a:prstGeom>
        </p:spPr>
        <p:txBody>
          <a:bodyPr wrap="square">
            <a:spAutoFit/>
          </a:bodyPr>
          <a:lstStyle/>
          <a:p>
            <a:pPr marL="342900" lvl="0" indent="-342900">
              <a:spcAft>
                <a:spcPts val="0"/>
              </a:spcAft>
              <a:buFont typeface="Symbol" panose="05050102010706020507" pitchFamily="18" charset="2"/>
              <a:buChar char=""/>
            </a:pPr>
            <a:r>
              <a:rPr lang="ru-RU" sz="2800" dirty="0">
                <a:solidFill>
                  <a:schemeClr val="accent1">
                    <a:lumMod val="75000"/>
                  </a:schemeClr>
                </a:solidFill>
                <a:latin typeface="Times New Roman" pitchFamily="18" charset="0"/>
                <a:ea typeface="Calibri" panose="020F0502020204030204" pitchFamily="34" charset="0"/>
                <a:cs typeface="Times New Roman" pitchFamily="18" charset="0"/>
              </a:rPr>
              <a:t>«Читаем всей семьёй», «Семьёй дорожить – счастливым быть», «Семейное чтение – добрая традиция», «Моя семья» и др.</a:t>
            </a:r>
          </a:p>
          <a:p>
            <a:pPr marL="342900" lvl="0" indent="-342900">
              <a:spcAft>
                <a:spcPts val="0"/>
              </a:spcAft>
              <a:buFont typeface="Symbol" panose="05050102010706020507" pitchFamily="18" charset="2"/>
              <a:buChar char=""/>
            </a:pPr>
            <a:r>
              <a:rPr lang="ru-RU" sz="2800" u="sng"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Акция</a:t>
            </a:r>
            <a:r>
              <a:rPr lang="ru-RU" sz="2800"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sz="2800" dirty="0">
                <a:solidFill>
                  <a:schemeClr val="accent1">
                    <a:lumMod val="75000"/>
                  </a:schemeClr>
                </a:solidFill>
                <a:latin typeface="Times New Roman" pitchFamily="18" charset="0"/>
                <a:ea typeface="Calibri" panose="020F0502020204030204" pitchFamily="34" charset="0"/>
                <a:cs typeface="Times New Roman" pitchFamily="18" charset="0"/>
              </a:rPr>
              <a:t>«День добрых дел» (Волонтеры, совместно с сотрудниками библиотеки будут раздавать буклеты «Творите добро»)</a:t>
            </a:r>
          </a:p>
          <a:p>
            <a:pPr marL="342900" lvl="0" indent="-342900">
              <a:spcAft>
                <a:spcPts val="800"/>
              </a:spcAft>
              <a:buFont typeface="Symbol" panose="05050102010706020507" pitchFamily="18" charset="2"/>
              <a:buChar char=""/>
            </a:pPr>
            <a:r>
              <a:rPr lang="ru-RU" sz="2800" u="sng"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Промо – акция </a:t>
            </a:r>
            <a:r>
              <a:rPr lang="ru-RU" sz="2800" dirty="0">
                <a:solidFill>
                  <a:schemeClr val="accent1">
                    <a:lumMod val="75000"/>
                  </a:schemeClr>
                </a:solidFill>
                <a:latin typeface="Times New Roman" pitchFamily="18" charset="0"/>
                <a:ea typeface="Calibri" panose="020F0502020204030204" pitchFamily="34" charset="0"/>
                <a:cs typeface="Times New Roman" pitchFamily="18" charset="0"/>
              </a:rPr>
              <a:t>«Всей семьей в библиотеку» (Волонтеры и сотрудники библиотеки приглашают семьи поселка в игровую «Через игру к чтению»)</a:t>
            </a:r>
          </a:p>
          <a:p>
            <a:pPr marL="342900" indent="-342900">
              <a:spcAft>
                <a:spcPts val="800"/>
              </a:spcAft>
              <a:buFont typeface="Symbol" panose="05050102010706020507" pitchFamily="18" charset="2"/>
              <a:buChar char=""/>
            </a:pPr>
            <a:r>
              <a:rPr lang="ru-RU" sz="2800" u="sng" dirty="0">
                <a:solidFill>
                  <a:schemeClr val="accent1">
                    <a:lumMod val="75000"/>
                  </a:schemeClr>
                </a:solidFill>
                <a:latin typeface="Comic Sans MS" panose="030F0702030302020204" pitchFamily="66" charset="0"/>
              </a:rPr>
              <a:t>Литературные чтения</a:t>
            </a:r>
            <a:r>
              <a:rPr lang="ru-RU" sz="2800" dirty="0">
                <a:solidFill>
                  <a:schemeClr val="accent1">
                    <a:lumMod val="75000"/>
                  </a:schemeClr>
                </a:solidFill>
                <a:latin typeface="Comic Sans MS" panose="030F0702030302020204" pitchFamily="66" charset="0"/>
              </a:rPr>
              <a:t>: </a:t>
            </a:r>
            <a:r>
              <a:rPr lang="ru-RU" sz="2800" dirty="0">
                <a:solidFill>
                  <a:schemeClr val="accent1">
                    <a:lumMod val="75000"/>
                  </a:schemeClr>
                </a:solidFill>
                <a:latin typeface="Times New Roman" pitchFamily="18" charset="0"/>
                <a:cs typeface="Times New Roman" pitchFamily="18" charset="0"/>
              </a:rPr>
              <a:t>«Мамины колыбельные», «Песенки и потешки», «Читающая мама»» и др.</a:t>
            </a:r>
          </a:p>
          <a:p>
            <a:pPr marL="342900" lvl="0" indent="-342900">
              <a:lnSpc>
                <a:spcPct val="107000"/>
              </a:lnSpc>
              <a:spcAft>
                <a:spcPts val="800"/>
              </a:spcAft>
              <a:buFont typeface="Symbol" panose="05050102010706020507" pitchFamily="18" charset="2"/>
              <a:buChar char=""/>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702414085"/>
      </p:ext>
    </p:extLst>
  </p:cSld>
  <p:clrMapOvr>
    <a:masterClrMapping/>
  </p:clrMapOvr>
  <p:transition spd="slow" advTm="10031">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8" name="Рисунок 7" descr="Изображение выглядит как человек, внутренний, ноутбук, компьютер&#10;&#10;Описание создано с очень высокой степенью достоверности">
            <a:extLst>
              <a:ext uri="{FF2B5EF4-FFF2-40B4-BE49-F238E27FC236}">
                <a16:creationId xmlns:a16="http://schemas.microsoft.com/office/drawing/2014/main" xmlns="" id="{A61D8A4B-46BB-4664-ADD3-1DF69319A3A6}"/>
              </a:ext>
            </a:extLst>
          </p:cNvPr>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7802" r="7802"/>
          <a:stretch>
            <a:fillRect/>
          </a:stretch>
        </p:blipFill>
        <p:spPr/>
      </p:pic>
      <p:sp>
        <p:nvSpPr>
          <p:cNvPr id="6" name="Текст 5">
            <a:extLst>
              <a:ext uri="{FF2B5EF4-FFF2-40B4-BE49-F238E27FC236}">
                <a16:creationId xmlns:a16="http://schemas.microsoft.com/office/drawing/2014/main" xmlns="" id="{43EFB850-45DB-4C2F-A70E-80ED43E8187B}"/>
              </a:ext>
            </a:extLst>
          </p:cNvPr>
          <p:cNvSpPr>
            <a:spLocks noGrp="1"/>
          </p:cNvSpPr>
          <p:nvPr>
            <p:ph type="body" sz="half" idx="2"/>
          </p:nvPr>
        </p:nvSpPr>
        <p:spPr>
          <a:xfrm>
            <a:off x="304800" y="119743"/>
            <a:ext cx="4572000" cy="6618513"/>
          </a:xfrm>
        </p:spPr>
        <p:txBody>
          <a:bodyPr>
            <a:noAutofit/>
          </a:bodyPr>
          <a:lstStyle/>
          <a:p>
            <a:r>
              <a:rPr lang="ru-RU" sz="2400" dirty="0">
                <a:solidFill>
                  <a:schemeClr val="accent1">
                    <a:lumMod val="75000"/>
                  </a:schemeClr>
                </a:solidFill>
                <a:latin typeface="Times New Roman" pitchFamily="18" charset="0"/>
                <a:cs typeface="Times New Roman" pitchFamily="18" charset="0"/>
              </a:rPr>
              <a:t>Сотрудники библиотеки надеятся, что дети будут спешить в книжное царство, чтобы почитать и …поиграть. </a:t>
            </a:r>
            <a:r>
              <a:rPr lang="ru-RU" sz="2400" dirty="0" smtClean="0">
                <a:solidFill>
                  <a:schemeClr val="accent1">
                    <a:lumMod val="75000"/>
                  </a:schemeClr>
                </a:solidFill>
                <a:latin typeface="Times New Roman" pitchFamily="18" charset="0"/>
                <a:cs typeface="Times New Roman" pitchFamily="18" charset="0"/>
              </a:rPr>
              <a:t>Да</a:t>
            </a:r>
            <a:r>
              <a:rPr lang="ru-RU" sz="2400" dirty="0">
                <a:solidFill>
                  <a:schemeClr val="accent1">
                    <a:lumMod val="75000"/>
                  </a:schemeClr>
                </a:solidFill>
                <a:latin typeface="Times New Roman" pitchFamily="18" charset="0"/>
                <a:cs typeface="Times New Roman" pitchFamily="18" charset="0"/>
              </a:rPr>
              <a:t>, именно поиграть – в компьютерные игры по мотивам известных детских книжек. Мы планируем приобрести компьютерные игры по мотивам известных произведений, оформленные в привычный для современных школьников электронный вид</a:t>
            </a:r>
            <a:r>
              <a:rPr lang="ru-RU" sz="2400" dirty="0" smtClean="0">
                <a:solidFill>
                  <a:schemeClr val="accent1">
                    <a:lumMod val="75000"/>
                  </a:schemeClr>
                </a:solidFill>
                <a:latin typeface="Times New Roman" pitchFamily="18" charset="0"/>
                <a:cs typeface="Times New Roman" pitchFamily="18" charset="0"/>
              </a:rPr>
              <a:t>. Так </a:t>
            </a:r>
            <a:r>
              <a:rPr lang="ru-RU" sz="2400" dirty="0">
                <a:solidFill>
                  <a:schemeClr val="accent1">
                    <a:lumMod val="75000"/>
                  </a:schemeClr>
                </a:solidFill>
                <a:latin typeface="Times New Roman" pitchFamily="18" charset="0"/>
                <a:cs typeface="Times New Roman" pitchFamily="18" charset="0"/>
              </a:rPr>
              <a:t>как они будут созданы при помощи компьютерных технологий, игры будет объединять одно – в них нельзя играть, не читая саму книгу. </a:t>
            </a:r>
          </a:p>
        </p:txBody>
      </p:sp>
    </p:spTree>
    <p:extLst>
      <p:ext uri="{BB962C8B-B14F-4D97-AF65-F5344CB8AC3E}">
        <p14:creationId xmlns:p14="http://schemas.microsoft.com/office/powerpoint/2010/main" xmlns="" val="1406463717"/>
      </p:ext>
    </p:extLst>
  </p:cSld>
  <p:clrMapOvr>
    <a:masterClrMapping/>
  </p:clrMapOvr>
  <p:transition advTm="25662"/>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C5B3369-14E2-46FC-B912-C385762DF9A0}"/>
              </a:ext>
            </a:extLst>
          </p:cNvPr>
          <p:cNvSpPr>
            <a:spLocks noGrp="1"/>
          </p:cNvSpPr>
          <p:nvPr>
            <p:ph type="title"/>
          </p:nvPr>
        </p:nvSpPr>
        <p:spPr>
          <a:xfrm>
            <a:off x="838200" y="1"/>
            <a:ext cx="10515600" cy="1690688"/>
          </a:xfrm>
        </p:spPr>
        <p:txBody>
          <a:bodyPr>
            <a:normAutofit/>
          </a:bodyPr>
          <a:lstStyle/>
          <a:p>
            <a:pPr algn="ctr"/>
            <a:r>
              <a:rPr lang="ru-RU" dirty="0"/>
              <a:t>Смета </a:t>
            </a:r>
          </a:p>
        </p:txBody>
      </p:sp>
      <p:graphicFrame>
        <p:nvGraphicFramePr>
          <p:cNvPr id="4" name="Объект 3">
            <a:extLst>
              <a:ext uri="{FF2B5EF4-FFF2-40B4-BE49-F238E27FC236}">
                <a16:creationId xmlns:a16="http://schemas.microsoft.com/office/drawing/2014/main" xmlns="" id="{AA6C45D2-AE98-4CD2-B984-DC6A386E2C62}"/>
              </a:ext>
            </a:extLst>
          </p:cNvPr>
          <p:cNvGraphicFramePr>
            <a:graphicFrameLocks noGrp="1"/>
          </p:cNvGraphicFramePr>
          <p:nvPr>
            <p:ph idx="1"/>
            <p:extLst>
              <p:ext uri="{D42A27DB-BD31-4B8C-83A1-F6EECF244321}">
                <p14:modId xmlns:p14="http://schemas.microsoft.com/office/powerpoint/2010/main" xmlns="" val="3053270575"/>
              </p:ext>
            </p:extLst>
          </p:nvPr>
        </p:nvGraphicFramePr>
        <p:xfrm>
          <a:off x="824458" y="1291839"/>
          <a:ext cx="10424411" cy="5566161"/>
        </p:xfrm>
        <a:graphic>
          <a:graphicData uri="http://schemas.openxmlformats.org/drawingml/2006/table">
            <a:tbl>
              <a:tblPr firstRow="1" bandRow="1">
                <a:tableStyleId>{5C22544A-7EE6-4342-B048-85BDC9FD1C3A}</a:tableStyleId>
              </a:tblPr>
              <a:tblGrid>
                <a:gridCol w="487571">
                  <a:extLst>
                    <a:ext uri="{9D8B030D-6E8A-4147-A177-3AD203B41FA5}">
                      <a16:colId xmlns:a16="http://schemas.microsoft.com/office/drawing/2014/main" xmlns="" val="1120711988"/>
                    </a:ext>
                  </a:extLst>
                </a:gridCol>
                <a:gridCol w="5391734">
                  <a:extLst>
                    <a:ext uri="{9D8B030D-6E8A-4147-A177-3AD203B41FA5}">
                      <a16:colId xmlns:a16="http://schemas.microsoft.com/office/drawing/2014/main" xmlns="" val="1489202339"/>
                    </a:ext>
                  </a:extLst>
                </a:gridCol>
                <a:gridCol w="2413331">
                  <a:extLst>
                    <a:ext uri="{9D8B030D-6E8A-4147-A177-3AD203B41FA5}">
                      <a16:colId xmlns:a16="http://schemas.microsoft.com/office/drawing/2014/main" xmlns="" val="3954869215"/>
                    </a:ext>
                  </a:extLst>
                </a:gridCol>
                <a:gridCol w="2131775">
                  <a:extLst>
                    <a:ext uri="{9D8B030D-6E8A-4147-A177-3AD203B41FA5}">
                      <a16:colId xmlns:a16="http://schemas.microsoft.com/office/drawing/2014/main" xmlns="" val="2759056006"/>
                    </a:ext>
                  </a:extLst>
                </a:gridCol>
              </a:tblGrid>
              <a:tr h="720917">
                <a:tc>
                  <a:txBody>
                    <a:bodyPr/>
                    <a:lstStyle/>
                    <a:p>
                      <a:endParaRPr lang="ru-RU" dirty="0"/>
                    </a:p>
                  </a:txBody>
                  <a:tcPr/>
                </a:tc>
                <a:tc>
                  <a:txBody>
                    <a:bodyPr/>
                    <a:lstStyle/>
                    <a:p>
                      <a:pPr algn="ctr"/>
                      <a:r>
                        <a:rPr lang="ru-RU" dirty="0"/>
                        <a:t>Название</a:t>
                      </a:r>
                    </a:p>
                  </a:txBody>
                  <a:tcPr/>
                </a:tc>
                <a:tc>
                  <a:txBody>
                    <a:bodyPr/>
                    <a:lstStyle/>
                    <a:p>
                      <a:pPr algn="ctr"/>
                      <a:r>
                        <a:rPr lang="ru-RU" dirty="0"/>
                        <a:t>Стоимость за 1 </a:t>
                      </a:r>
                      <a:r>
                        <a:rPr lang="ru-RU" dirty="0" smtClean="0"/>
                        <a:t>единицу</a:t>
                      </a:r>
                      <a:endParaRPr lang="ru-RU" dirty="0"/>
                    </a:p>
                  </a:txBody>
                  <a:tcPr/>
                </a:tc>
                <a:tc>
                  <a:txBody>
                    <a:bodyPr/>
                    <a:lstStyle/>
                    <a:p>
                      <a:pPr algn="ctr"/>
                      <a:r>
                        <a:rPr lang="ru-RU" dirty="0"/>
                        <a:t>Общая стоимость</a:t>
                      </a:r>
                    </a:p>
                  </a:txBody>
                  <a:tcPr/>
                </a:tc>
                <a:extLst>
                  <a:ext uri="{0D108BD9-81ED-4DB2-BD59-A6C34878D82A}">
                    <a16:rowId xmlns:a16="http://schemas.microsoft.com/office/drawing/2014/main" xmlns="" val="1730743923"/>
                  </a:ext>
                </a:extLst>
              </a:tr>
              <a:tr h="417674">
                <a:tc>
                  <a:txBody>
                    <a:bodyPr/>
                    <a:lstStyle/>
                    <a:p>
                      <a:r>
                        <a:rPr lang="ru-RU" dirty="0"/>
                        <a:t>1</a:t>
                      </a:r>
                    </a:p>
                  </a:txBody>
                  <a:tcPr/>
                </a:tc>
                <a:tc>
                  <a:txBody>
                    <a:bodyPr/>
                    <a:lstStyle/>
                    <a:p>
                      <a:r>
                        <a:rPr lang="ru-RU" dirty="0"/>
                        <a:t>Ремонт:</a:t>
                      </a:r>
                    </a:p>
                  </a:txBody>
                  <a:tcPr/>
                </a:tc>
                <a:tc>
                  <a:txBody>
                    <a:bodyPr/>
                    <a:lstStyle/>
                    <a:p>
                      <a:endParaRPr lang="ru-RU"/>
                    </a:p>
                  </a:txBody>
                  <a:tcPr/>
                </a:tc>
                <a:tc>
                  <a:txBody>
                    <a:bodyPr/>
                    <a:lstStyle/>
                    <a:p>
                      <a:endParaRPr lang="ru-RU"/>
                    </a:p>
                  </a:txBody>
                  <a:tcPr/>
                </a:tc>
                <a:extLst>
                  <a:ext uri="{0D108BD9-81ED-4DB2-BD59-A6C34878D82A}">
                    <a16:rowId xmlns:a16="http://schemas.microsoft.com/office/drawing/2014/main" xmlns="" val="3988053767"/>
                  </a:ext>
                </a:extLst>
              </a:tr>
              <a:tr h="417674">
                <a:tc>
                  <a:txBody>
                    <a:bodyPr/>
                    <a:lstStyle/>
                    <a:p>
                      <a:endParaRPr lang="ru-RU"/>
                    </a:p>
                  </a:txBody>
                  <a:tcPr/>
                </a:tc>
                <a:tc>
                  <a:txBody>
                    <a:bodyPr/>
                    <a:lstStyle/>
                    <a:p>
                      <a:pPr marL="285750" indent="-285750">
                        <a:buFont typeface="Arial" panose="020B0604020202020204" pitchFamily="34" charset="0"/>
                        <a:buChar char="•"/>
                      </a:pPr>
                      <a:r>
                        <a:rPr lang="ru-RU" dirty="0"/>
                        <a:t>Ламинат</a:t>
                      </a:r>
                    </a:p>
                  </a:txBody>
                  <a:tcPr/>
                </a:tc>
                <a:tc>
                  <a:txBody>
                    <a:bodyPr/>
                    <a:lstStyle/>
                    <a:p>
                      <a:r>
                        <a:rPr lang="ru-RU" dirty="0"/>
                        <a:t>450 рублей за 1кв.м.</a:t>
                      </a:r>
                    </a:p>
                  </a:txBody>
                  <a:tcPr/>
                </a:tc>
                <a:tc>
                  <a:txBody>
                    <a:bodyPr/>
                    <a:lstStyle/>
                    <a:p>
                      <a:pPr algn="ctr"/>
                      <a:r>
                        <a:rPr lang="ru-RU" dirty="0" smtClean="0"/>
                        <a:t>30330 рублей</a:t>
                      </a:r>
                      <a:endParaRPr lang="ru-RU" dirty="0"/>
                    </a:p>
                  </a:txBody>
                  <a:tcPr/>
                </a:tc>
                <a:extLst>
                  <a:ext uri="{0D108BD9-81ED-4DB2-BD59-A6C34878D82A}">
                    <a16:rowId xmlns:a16="http://schemas.microsoft.com/office/drawing/2014/main" xmlns="" val="3931931726"/>
                  </a:ext>
                </a:extLst>
              </a:tr>
              <a:tr h="417674">
                <a:tc>
                  <a:txBody>
                    <a:bodyPr/>
                    <a:lstStyle/>
                    <a:p>
                      <a:endParaRPr lang="ru-RU"/>
                    </a:p>
                  </a:txBody>
                  <a:tcPr/>
                </a:tc>
                <a:tc>
                  <a:txBody>
                    <a:bodyPr/>
                    <a:lstStyle/>
                    <a:p>
                      <a:pPr marL="285750" indent="-285750">
                        <a:buFont typeface="Arial" panose="020B0604020202020204" pitchFamily="34" charset="0"/>
                        <a:buChar char="•"/>
                      </a:pPr>
                      <a:r>
                        <a:rPr lang="ru-RU" dirty="0"/>
                        <a:t>Укладка ламината</a:t>
                      </a:r>
                    </a:p>
                  </a:txBody>
                  <a:tcPr/>
                </a:tc>
                <a:tc>
                  <a:txBody>
                    <a:bodyPr/>
                    <a:lstStyle/>
                    <a:p>
                      <a:r>
                        <a:rPr lang="ru-RU" dirty="0"/>
                        <a:t>150 рублей за 1 </a:t>
                      </a:r>
                      <a:r>
                        <a:rPr lang="ru-RU" dirty="0" err="1"/>
                        <a:t>кв.м</a:t>
                      </a:r>
                      <a:r>
                        <a:rPr lang="ru-RU" dirty="0"/>
                        <a:t>.</a:t>
                      </a:r>
                    </a:p>
                  </a:txBody>
                  <a:tcPr/>
                </a:tc>
                <a:tc>
                  <a:txBody>
                    <a:bodyPr/>
                    <a:lstStyle/>
                    <a:p>
                      <a:pPr algn="ctr"/>
                      <a:r>
                        <a:rPr lang="ru-RU" dirty="0" smtClean="0"/>
                        <a:t>10110 рублей</a:t>
                      </a:r>
                      <a:endParaRPr lang="ru-RU" dirty="0"/>
                    </a:p>
                  </a:txBody>
                  <a:tcPr/>
                </a:tc>
                <a:extLst>
                  <a:ext uri="{0D108BD9-81ED-4DB2-BD59-A6C34878D82A}">
                    <a16:rowId xmlns:a16="http://schemas.microsoft.com/office/drawing/2014/main" xmlns="" val="2634809274"/>
                  </a:ext>
                </a:extLst>
              </a:tr>
              <a:tr h="417674">
                <a:tc>
                  <a:txBody>
                    <a:bodyPr/>
                    <a:lstStyle/>
                    <a:p>
                      <a:endParaRPr lang="ru-RU"/>
                    </a:p>
                  </a:txBody>
                  <a:tcPr/>
                </a:tc>
                <a:tc>
                  <a:txBody>
                    <a:bodyPr/>
                    <a:lstStyle/>
                    <a:p>
                      <a:pPr marL="285750" indent="-285750">
                        <a:buFont typeface="Arial" panose="020B0604020202020204" pitchFamily="34" charset="0"/>
                        <a:buChar char="•"/>
                      </a:pPr>
                      <a:r>
                        <a:rPr lang="ru-RU" dirty="0"/>
                        <a:t>Плинтуса</a:t>
                      </a:r>
                    </a:p>
                  </a:txBody>
                  <a:tcPr/>
                </a:tc>
                <a:tc>
                  <a:txBody>
                    <a:bodyPr/>
                    <a:lstStyle/>
                    <a:p>
                      <a:r>
                        <a:rPr lang="ru-RU" dirty="0"/>
                        <a:t>75 рублей за 1 </a:t>
                      </a:r>
                      <a:r>
                        <a:rPr lang="ru-RU" dirty="0" err="1"/>
                        <a:t>кв.м</a:t>
                      </a:r>
                      <a:r>
                        <a:rPr lang="ru-RU" dirty="0"/>
                        <a:t>.</a:t>
                      </a:r>
                    </a:p>
                  </a:txBody>
                  <a:tcPr/>
                </a:tc>
                <a:tc>
                  <a:txBody>
                    <a:bodyPr/>
                    <a:lstStyle/>
                    <a:p>
                      <a:pPr algn="ctr"/>
                      <a:r>
                        <a:rPr lang="ru-RU" dirty="0" smtClean="0"/>
                        <a:t>5055 рублей</a:t>
                      </a:r>
                      <a:endParaRPr lang="ru-RU" dirty="0"/>
                    </a:p>
                  </a:txBody>
                  <a:tcPr/>
                </a:tc>
                <a:extLst>
                  <a:ext uri="{0D108BD9-81ED-4DB2-BD59-A6C34878D82A}">
                    <a16:rowId xmlns:a16="http://schemas.microsoft.com/office/drawing/2014/main" xmlns="" val="3930556047"/>
                  </a:ext>
                </a:extLst>
              </a:tr>
              <a:tr h="417674">
                <a:tc>
                  <a:txBody>
                    <a:bodyPr/>
                    <a:lstStyle/>
                    <a:p>
                      <a:endParaRPr lang="ru-RU"/>
                    </a:p>
                  </a:txBody>
                  <a:tcPr/>
                </a:tc>
                <a:tc>
                  <a:txBody>
                    <a:bodyPr/>
                    <a:lstStyle/>
                    <a:p>
                      <a:pPr marL="285750" indent="-285750">
                        <a:buFont typeface="Arial" panose="020B0604020202020204" pitchFamily="34" charset="0"/>
                        <a:buChar char="•"/>
                      </a:pPr>
                      <a:r>
                        <a:rPr lang="ru-RU" dirty="0"/>
                        <a:t>Водоэмульсионная краска </a:t>
                      </a:r>
                    </a:p>
                  </a:txBody>
                  <a:tcPr/>
                </a:tc>
                <a:tc>
                  <a:txBody>
                    <a:bodyPr/>
                    <a:lstStyle/>
                    <a:p>
                      <a:r>
                        <a:rPr lang="ru-RU" dirty="0" smtClean="0"/>
                        <a:t>900 </a:t>
                      </a:r>
                      <a:r>
                        <a:rPr lang="ru-RU" dirty="0"/>
                        <a:t>рублей за 1 кв.м.</a:t>
                      </a:r>
                    </a:p>
                  </a:txBody>
                  <a:tcPr/>
                </a:tc>
                <a:tc>
                  <a:txBody>
                    <a:bodyPr/>
                    <a:lstStyle/>
                    <a:p>
                      <a:pPr algn="ctr"/>
                      <a:r>
                        <a:rPr lang="ru-RU" dirty="0" smtClean="0"/>
                        <a:t>5400</a:t>
                      </a:r>
                      <a:r>
                        <a:rPr lang="ru-RU" baseline="0" dirty="0" smtClean="0"/>
                        <a:t> рублей</a:t>
                      </a:r>
                      <a:endParaRPr lang="ru-RU" dirty="0"/>
                    </a:p>
                  </a:txBody>
                  <a:tcPr/>
                </a:tc>
                <a:extLst>
                  <a:ext uri="{0D108BD9-81ED-4DB2-BD59-A6C34878D82A}">
                    <a16:rowId xmlns:a16="http://schemas.microsoft.com/office/drawing/2014/main" xmlns="" val="1543571868"/>
                  </a:ext>
                </a:extLst>
              </a:tr>
              <a:tr h="417674">
                <a:tc>
                  <a:txBody>
                    <a:bodyPr/>
                    <a:lstStyle/>
                    <a:p>
                      <a:endParaRPr lang="ru-RU"/>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dirty="0" smtClean="0"/>
                        <a:t>Покраска водоэмульсионной краской </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90 рублей за 1 кв.м.</a:t>
                      </a:r>
                      <a:endParaRPr lang="ru-RU" dirty="0"/>
                    </a:p>
                  </a:txBody>
                  <a:tcPr/>
                </a:tc>
                <a:tc>
                  <a:txBody>
                    <a:bodyPr/>
                    <a:lstStyle/>
                    <a:p>
                      <a:pPr algn="ctr"/>
                      <a:r>
                        <a:rPr lang="ru-RU" dirty="0" smtClean="0"/>
                        <a:t>12580 рублей</a:t>
                      </a:r>
                      <a:endParaRPr lang="ru-RU" dirty="0"/>
                    </a:p>
                  </a:txBody>
                  <a:tcPr/>
                </a:tc>
              </a:tr>
              <a:tr h="668504">
                <a:tc>
                  <a:txBody>
                    <a:bodyPr/>
                    <a:lstStyle/>
                    <a:p>
                      <a:endParaRPr lang="ru-RU"/>
                    </a:p>
                  </a:txBody>
                  <a:tcPr/>
                </a:tc>
                <a:tc>
                  <a:txBody>
                    <a:bodyPr/>
                    <a:lstStyle/>
                    <a:p>
                      <a:pPr marL="285750" indent="-285750">
                        <a:buFont typeface="Arial" panose="020B0604020202020204" pitchFamily="34" charset="0"/>
                        <a:buChar char="•"/>
                      </a:pPr>
                      <a:r>
                        <a:rPr lang="ru-RU" dirty="0"/>
                        <a:t>Навесной потолок из </a:t>
                      </a:r>
                      <a:r>
                        <a:rPr lang="ru-RU" dirty="0" smtClean="0"/>
                        <a:t>гибсокартона с расходными материалами</a:t>
                      </a:r>
                      <a:endParaRPr lang="ru-RU" dirty="0"/>
                    </a:p>
                  </a:txBody>
                  <a:tcPr/>
                </a:tc>
                <a:tc>
                  <a:txBody>
                    <a:bodyPr/>
                    <a:lstStyle/>
                    <a:p>
                      <a:r>
                        <a:rPr lang="ru-RU" dirty="0" smtClean="0"/>
                        <a:t>350 </a:t>
                      </a:r>
                      <a:r>
                        <a:rPr lang="ru-RU" dirty="0"/>
                        <a:t>рублей за 1 </a:t>
                      </a:r>
                      <a:r>
                        <a:rPr lang="ru-RU" dirty="0" smtClean="0"/>
                        <a:t>кв.м.</a:t>
                      </a:r>
                      <a:endParaRPr lang="ru-RU" dirty="0"/>
                    </a:p>
                  </a:txBody>
                  <a:tcPr/>
                </a:tc>
                <a:tc>
                  <a:txBody>
                    <a:bodyPr/>
                    <a:lstStyle/>
                    <a:p>
                      <a:pPr algn="ctr"/>
                      <a:r>
                        <a:rPr lang="ru-RU" dirty="0" smtClean="0"/>
                        <a:t>23590 рублей</a:t>
                      </a:r>
                      <a:endParaRPr lang="ru-RU" dirty="0"/>
                    </a:p>
                  </a:txBody>
                  <a:tcPr/>
                </a:tc>
                <a:extLst>
                  <a:ext uri="{0D108BD9-81ED-4DB2-BD59-A6C34878D82A}">
                    <a16:rowId xmlns:a16="http://schemas.microsoft.com/office/drawing/2014/main" xmlns="" val="2952747157"/>
                  </a:ext>
                </a:extLst>
              </a:tr>
              <a:tr h="417674">
                <a:tc>
                  <a:txBody>
                    <a:bodyPr/>
                    <a:lstStyle/>
                    <a:p>
                      <a:endParaRPr lang="ru-RU"/>
                    </a:p>
                  </a:txBody>
                  <a:tcPr/>
                </a:tc>
                <a:tc>
                  <a:txBody>
                    <a:bodyPr/>
                    <a:lstStyle/>
                    <a:p>
                      <a:pPr marL="285750" indent="-285750">
                        <a:buFont typeface="Arial" panose="020B0604020202020204" pitchFamily="34" charset="0"/>
                        <a:buChar char="•"/>
                      </a:pPr>
                      <a:r>
                        <a:rPr lang="ru-RU" dirty="0"/>
                        <a:t>Установка потолка</a:t>
                      </a:r>
                    </a:p>
                  </a:txBody>
                  <a:tcPr/>
                </a:tc>
                <a:tc>
                  <a:txBody>
                    <a:bodyPr/>
                    <a:lstStyle/>
                    <a:p>
                      <a:r>
                        <a:rPr lang="ru-RU" dirty="0" smtClean="0"/>
                        <a:t>450 </a:t>
                      </a:r>
                      <a:r>
                        <a:rPr lang="ru-RU" dirty="0"/>
                        <a:t>рублей за 1 кв.м.</a:t>
                      </a:r>
                    </a:p>
                  </a:txBody>
                  <a:tcPr/>
                </a:tc>
                <a:tc>
                  <a:txBody>
                    <a:bodyPr/>
                    <a:lstStyle/>
                    <a:p>
                      <a:pPr algn="ctr"/>
                      <a:r>
                        <a:rPr lang="ru-RU" dirty="0" smtClean="0"/>
                        <a:t>30330 рублей</a:t>
                      </a:r>
                      <a:endParaRPr lang="ru-RU" dirty="0"/>
                    </a:p>
                  </a:txBody>
                  <a:tcPr/>
                </a:tc>
                <a:extLst>
                  <a:ext uri="{0D108BD9-81ED-4DB2-BD59-A6C34878D82A}">
                    <a16:rowId xmlns:a16="http://schemas.microsoft.com/office/drawing/2014/main" xmlns="" val="3531587918"/>
                  </a:ext>
                </a:extLst>
              </a:tr>
              <a:tr h="417674">
                <a:tc>
                  <a:txBody>
                    <a:bodyPr/>
                    <a:lstStyle/>
                    <a:p>
                      <a:endParaRPr lang="ru-RU"/>
                    </a:p>
                  </a:txBody>
                  <a:tcPr/>
                </a:tc>
                <a:tc>
                  <a:txBody>
                    <a:bodyPr/>
                    <a:lstStyle/>
                    <a:p>
                      <a:pPr marL="285750" indent="-285750">
                        <a:buFont typeface="Arial" panose="020B0604020202020204" pitchFamily="34" charset="0"/>
                        <a:buChar char="•"/>
                      </a:pPr>
                      <a:r>
                        <a:rPr lang="ru-RU" dirty="0"/>
                        <a:t>Компьютеры</a:t>
                      </a:r>
                    </a:p>
                  </a:txBody>
                  <a:tcPr/>
                </a:tc>
                <a:tc>
                  <a:txBody>
                    <a:bodyPr/>
                    <a:lstStyle/>
                    <a:p>
                      <a:r>
                        <a:rPr lang="ru-RU" dirty="0" smtClean="0"/>
                        <a:t>17000 </a:t>
                      </a:r>
                      <a:r>
                        <a:rPr lang="ru-RU" dirty="0"/>
                        <a:t>рублей</a:t>
                      </a:r>
                    </a:p>
                  </a:txBody>
                  <a:tcPr/>
                </a:tc>
                <a:tc>
                  <a:txBody>
                    <a:bodyPr/>
                    <a:lstStyle/>
                    <a:p>
                      <a:pPr algn="ctr"/>
                      <a:r>
                        <a:rPr lang="ru-RU" dirty="0" smtClean="0"/>
                        <a:t>51000 рублей</a:t>
                      </a:r>
                      <a:endParaRPr lang="ru-RU" dirty="0"/>
                    </a:p>
                  </a:txBody>
                  <a:tcPr/>
                </a:tc>
                <a:extLst>
                  <a:ext uri="{0D108BD9-81ED-4DB2-BD59-A6C34878D82A}">
                    <a16:rowId xmlns:a16="http://schemas.microsoft.com/office/drawing/2014/main" xmlns="" val="3302962316"/>
                  </a:ext>
                </a:extLst>
              </a:tr>
              <a:tr h="417674">
                <a:tc>
                  <a:txBody>
                    <a:bodyPr/>
                    <a:lstStyle/>
                    <a:p>
                      <a:endParaRPr lang="ru-RU"/>
                    </a:p>
                  </a:txBody>
                  <a:tcPr/>
                </a:tc>
                <a:tc>
                  <a:txBody>
                    <a:bodyPr/>
                    <a:lstStyle/>
                    <a:p>
                      <a:pPr marL="285750" indent="-285750">
                        <a:buFont typeface="Arial" panose="020B0604020202020204" pitchFamily="34" charset="0"/>
                        <a:buChar char="•"/>
                      </a:pPr>
                      <a:r>
                        <a:rPr lang="ru-RU" dirty="0"/>
                        <a:t>Цветной принтер</a:t>
                      </a:r>
                    </a:p>
                  </a:txBody>
                  <a:tcPr/>
                </a:tc>
                <a:tc>
                  <a:txBody>
                    <a:bodyPr/>
                    <a:lstStyle/>
                    <a:p>
                      <a:r>
                        <a:rPr lang="ru-RU" dirty="0"/>
                        <a:t>17600 рублей</a:t>
                      </a:r>
                    </a:p>
                  </a:txBody>
                  <a:tcPr/>
                </a:tc>
                <a:tc>
                  <a:txBody>
                    <a:bodyPr/>
                    <a:lstStyle/>
                    <a:p>
                      <a:pPr algn="ctr"/>
                      <a:r>
                        <a:rPr lang="ru-RU" dirty="0" smtClean="0"/>
                        <a:t>17600 рублей</a:t>
                      </a:r>
                      <a:endParaRPr lang="ru-RU" dirty="0"/>
                    </a:p>
                  </a:txBody>
                  <a:tcPr/>
                </a:tc>
                <a:extLst>
                  <a:ext uri="{0D108BD9-81ED-4DB2-BD59-A6C34878D82A}">
                    <a16:rowId xmlns:a16="http://schemas.microsoft.com/office/drawing/2014/main" xmlns="" val="87062643"/>
                  </a:ext>
                </a:extLst>
              </a:tr>
              <a:tr h="417674">
                <a:tc>
                  <a:txBody>
                    <a:bodyPr/>
                    <a:lstStyle/>
                    <a:p>
                      <a:endParaRPr lang="ru-RU"/>
                    </a:p>
                  </a:txBody>
                  <a:tcPr/>
                </a:tc>
                <a:tc>
                  <a:txBody>
                    <a:bodyPr/>
                    <a:lstStyle/>
                    <a:p>
                      <a:pPr marL="285750" indent="-285750">
                        <a:buFont typeface="Arial" panose="020B0604020202020204" pitchFamily="34" charset="0"/>
                        <a:buChar char="•"/>
                      </a:pPr>
                      <a:r>
                        <a:rPr lang="ru-RU" dirty="0"/>
                        <a:t>Телевизор</a:t>
                      </a:r>
                    </a:p>
                  </a:txBody>
                  <a:tcPr/>
                </a:tc>
                <a:tc>
                  <a:txBody>
                    <a:bodyPr/>
                    <a:lstStyle/>
                    <a:p>
                      <a:r>
                        <a:rPr lang="ru-RU" dirty="0"/>
                        <a:t>30000 рублей</a:t>
                      </a:r>
                    </a:p>
                  </a:txBody>
                  <a:tcPr/>
                </a:tc>
                <a:tc>
                  <a:txBody>
                    <a:bodyPr/>
                    <a:lstStyle/>
                    <a:p>
                      <a:r>
                        <a:rPr lang="ru-RU" dirty="0" smtClean="0"/>
                        <a:t>        30000 рублей</a:t>
                      </a:r>
                      <a:endParaRPr lang="ru-RU" dirty="0"/>
                    </a:p>
                  </a:txBody>
                  <a:tcPr/>
                </a:tc>
                <a:extLst>
                  <a:ext uri="{0D108BD9-81ED-4DB2-BD59-A6C34878D82A}">
                    <a16:rowId xmlns:a16="http://schemas.microsoft.com/office/drawing/2014/main" xmlns="" val="1770273858"/>
                  </a:ext>
                </a:extLst>
              </a:tr>
            </a:tbl>
          </a:graphicData>
        </a:graphic>
      </p:graphicFrame>
    </p:spTree>
    <p:extLst>
      <p:ext uri="{BB962C8B-B14F-4D97-AF65-F5344CB8AC3E}">
        <p14:creationId xmlns:p14="http://schemas.microsoft.com/office/powerpoint/2010/main" xmlns="" val="1639467176"/>
      </p:ext>
    </p:extLst>
  </p:cSld>
  <p:clrMapOvr>
    <a:masterClrMapping/>
  </p:clrMapOvr>
  <p:transition advTm="968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xmlns="" id="{9184282B-F63C-46B7-892A-805897ACACAA}"/>
              </a:ext>
            </a:extLst>
          </p:cNvPr>
          <p:cNvGraphicFramePr>
            <a:graphicFrameLocks noGrp="1"/>
          </p:cNvGraphicFramePr>
          <p:nvPr>
            <p:extLst>
              <p:ext uri="{D42A27DB-BD31-4B8C-83A1-F6EECF244321}">
                <p14:modId xmlns:p14="http://schemas.microsoft.com/office/powerpoint/2010/main" xmlns="" val="3995285832"/>
              </p:ext>
            </p:extLst>
          </p:nvPr>
        </p:nvGraphicFramePr>
        <p:xfrm>
          <a:off x="612568" y="174955"/>
          <a:ext cx="10515600" cy="6479055"/>
        </p:xfrm>
        <a:graphic>
          <a:graphicData uri="http://schemas.openxmlformats.org/drawingml/2006/table">
            <a:tbl>
              <a:tblPr firstRow="1" bandRow="1">
                <a:tableStyleId>{5C22544A-7EE6-4342-B048-85BDC9FD1C3A}</a:tableStyleId>
              </a:tblPr>
              <a:tblGrid>
                <a:gridCol w="491836">
                  <a:extLst>
                    <a:ext uri="{9D8B030D-6E8A-4147-A177-3AD203B41FA5}">
                      <a16:colId xmlns:a16="http://schemas.microsoft.com/office/drawing/2014/main" xmlns="" val="2187623119"/>
                    </a:ext>
                  </a:extLst>
                </a:gridCol>
                <a:gridCol w="5438899">
                  <a:extLst>
                    <a:ext uri="{9D8B030D-6E8A-4147-A177-3AD203B41FA5}">
                      <a16:colId xmlns:a16="http://schemas.microsoft.com/office/drawing/2014/main" xmlns="" val="2082124703"/>
                    </a:ext>
                  </a:extLst>
                </a:gridCol>
                <a:gridCol w="2434442">
                  <a:extLst>
                    <a:ext uri="{9D8B030D-6E8A-4147-A177-3AD203B41FA5}">
                      <a16:colId xmlns:a16="http://schemas.microsoft.com/office/drawing/2014/main" xmlns="" val="473990062"/>
                    </a:ext>
                  </a:extLst>
                </a:gridCol>
                <a:gridCol w="2150423">
                  <a:extLst>
                    <a:ext uri="{9D8B030D-6E8A-4147-A177-3AD203B41FA5}">
                      <a16:colId xmlns:a16="http://schemas.microsoft.com/office/drawing/2014/main" xmlns="" val="3359218987"/>
                    </a:ext>
                  </a:extLst>
                </a:gridCol>
              </a:tblGrid>
              <a:tr h="399915">
                <a:tc>
                  <a:txBody>
                    <a:bodyPr/>
                    <a:lstStyle/>
                    <a:p>
                      <a:endParaRPr lang="ru-RU" dirty="0"/>
                    </a:p>
                  </a:txBody>
                  <a:tcPr/>
                </a:tc>
                <a:tc>
                  <a:txBody>
                    <a:bodyPr/>
                    <a:lstStyle/>
                    <a:p>
                      <a:pPr marL="285750" indent="-285750" algn="ctr">
                        <a:buFont typeface="Arial" panose="020B0604020202020204" pitchFamily="34" charset="0"/>
                        <a:buNone/>
                      </a:pPr>
                      <a:r>
                        <a:rPr lang="ru-RU" dirty="0" smtClean="0"/>
                        <a:t>Название</a:t>
                      </a:r>
                      <a:endParaRPr lang="ru-RU" dirty="0"/>
                    </a:p>
                  </a:txBody>
                  <a:tcPr/>
                </a:tc>
                <a:tc>
                  <a:txBody>
                    <a:bodyPr/>
                    <a:lstStyle/>
                    <a:p>
                      <a:pPr algn="ctr"/>
                      <a:r>
                        <a:rPr lang="ru-RU" dirty="0" smtClean="0"/>
                        <a:t>Стоимость за 1 единицу</a:t>
                      </a:r>
                      <a:endParaRPr lang="ru-RU" dirty="0"/>
                    </a:p>
                  </a:txBody>
                  <a:tcPr/>
                </a:tc>
                <a:tc>
                  <a:txBody>
                    <a:bodyPr/>
                    <a:lstStyle/>
                    <a:p>
                      <a:pPr algn="ctr"/>
                      <a:r>
                        <a:rPr lang="ru-RU" dirty="0" smtClean="0"/>
                        <a:t>Общая стоимость</a:t>
                      </a:r>
                      <a:endParaRPr lang="ru-RU" dirty="0"/>
                    </a:p>
                  </a:txBody>
                  <a:tcPr/>
                </a:tc>
              </a:tr>
              <a:tr h="399915">
                <a:tc>
                  <a:txBody>
                    <a:bodyPr/>
                    <a:lstStyle/>
                    <a:p>
                      <a:endParaRPr lang="ru-RU" dirty="0"/>
                    </a:p>
                  </a:txBody>
                  <a:tcPr/>
                </a:tc>
                <a:tc>
                  <a:txBody>
                    <a:bodyPr/>
                    <a:lstStyle/>
                    <a:p>
                      <a:pPr marL="285750" indent="-285750">
                        <a:buFont typeface="Arial" panose="020B0604020202020204" pitchFamily="34" charset="0"/>
                        <a:buChar char="•"/>
                      </a:pPr>
                      <a:r>
                        <a:rPr lang="ru-RU" dirty="0"/>
                        <a:t>Проектор</a:t>
                      </a:r>
                    </a:p>
                  </a:txBody>
                  <a:tcPr/>
                </a:tc>
                <a:tc>
                  <a:txBody>
                    <a:bodyPr/>
                    <a:lstStyle/>
                    <a:p>
                      <a:pPr algn="ctr"/>
                      <a:r>
                        <a:rPr lang="ru-RU" dirty="0"/>
                        <a:t>32000 рублей</a:t>
                      </a:r>
                    </a:p>
                  </a:txBody>
                  <a:tcPr/>
                </a:tc>
                <a:tc>
                  <a:txBody>
                    <a:bodyPr/>
                    <a:lstStyle/>
                    <a:p>
                      <a:r>
                        <a:rPr lang="ru-RU" dirty="0" smtClean="0"/>
                        <a:t>32000 рублей</a:t>
                      </a:r>
                      <a:endParaRPr lang="ru-RU" dirty="0"/>
                    </a:p>
                  </a:txBody>
                  <a:tcPr/>
                </a:tc>
                <a:extLst>
                  <a:ext uri="{0D108BD9-81ED-4DB2-BD59-A6C34878D82A}">
                    <a16:rowId xmlns:a16="http://schemas.microsoft.com/office/drawing/2014/main" xmlns="" val="3048432280"/>
                  </a:ext>
                </a:extLst>
              </a:tr>
              <a:tr h="399915">
                <a:tc>
                  <a:txBody>
                    <a:bodyPr/>
                    <a:lstStyle/>
                    <a:p>
                      <a:endParaRPr lang="ru-RU" dirty="0"/>
                    </a:p>
                  </a:txBody>
                  <a:tcPr/>
                </a:tc>
                <a:tc>
                  <a:txBody>
                    <a:bodyPr/>
                    <a:lstStyle/>
                    <a:p>
                      <a:pPr marL="285750" indent="-285750">
                        <a:buFont typeface="Arial" panose="020B0604020202020204" pitchFamily="34" charset="0"/>
                        <a:buChar char="•"/>
                      </a:pPr>
                      <a:r>
                        <a:rPr lang="ru-RU" dirty="0"/>
                        <a:t>Экран</a:t>
                      </a:r>
                    </a:p>
                  </a:txBody>
                  <a:tcPr/>
                </a:tc>
                <a:tc>
                  <a:txBody>
                    <a:bodyPr/>
                    <a:lstStyle/>
                    <a:p>
                      <a:pPr algn="ctr"/>
                      <a:r>
                        <a:rPr lang="ru-RU" dirty="0"/>
                        <a:t>8200 рублей</a:t>
                      </a:r>
                    </a:p>
                  </a:txBody>
                  <a:tcPr/>
                </a:tc>
                <a:tc>
                  <a:txBody>
                    <a:bodyPr/>
                    <a:lstStyle/>
                    <a:p>
                      <a:r>
                        <a:rPr lang="ru-RU" dirty="0" smtClean="0"/>
                        <a:t>8200 рублей</a:t>
                      </a:r>
                      <a:endParaRPr lang="ru-RU" dirty="0"/>
                    </a:p>
                  </a:txBody>
                  <a:tcPr/>
                </a:tc>
                <a:extLst>
                  <a:ext uri="{0D108BD9-81ED-4DB2-BD59-A6C34878D82A}">
                    <a16:rowId xmlns:a16="http://schemas.microsoft.com/office/drawing/2014/main" xmlns="" val="1357026874"/>
                  </a:ext>
                </a:extLst>
              </a:tr>
              <a:tr h="399915">
                <a:tc>
                  <a:txBody>
                    <a:bodyPr/>
                    <a:lstStyle/>
                    <a:p>
                      <a:endParaRPr lang="ru-RU"/>
                    </a:p>
                  </a:txBody>
                  <a:tcPr/>
                </a:tc>
                <a:tc>
                  <a:txBody>
                    <a:bodyPr/>
                    <a:lstStyle/>
                    <a:p>
                      <a:pPr marL="285750" indent="-285750">
                        <a:buFont typeface="Arial" panose="020B0604020202020204" pitchFamily="34" charset="0"/>
                        <a:buChar char="•"/>
                      </a:pPr>
                      <a:r>
                        <a:rPr lang="ru-RU" dirty="0"/>
                        <a:t>Система закрытия окон</a:t>
                      </a:r>
                    </a:p>
                  </a:txBody>
                  <a:tcPr/>
                </a:tc>
                <a:tc>
                  <a:txBody>
                    <a:bodyPr/>
                    <a:lstStyle/>
                    <a:p>
                      <a:pPr algn="ctr"/>
                      <a:r>
                        <a:rPr lang="ru-RU" dirty="0"/>
                        <a:t>3800 рублей</a:t>
                      </a:r>
                    </a:p>
                  </a:txBody>
                  <a:tcPr/>
                </a:tc>
                <a:tc>
                  <a:txBody>
                    <a:bodyPr/>
                    <a:lstStyle/>
                    <a:p>
                      <a:r>
                        <a:rPr lang="ru-RU" dirty="0" smtClean="0"/>
                        <a:t>30400 рублей</a:t>
                      </a:r>
                      <a:endParaRPr lang="ru-RU" dirty="0"/>
                    </a:p>
                  </a:txBody>
                  <a:tcPr/>
                </a:tc>
                <a:extLst>
                  <a:ext uri="{0D108BD9-81ED-4DB2-BD59-A6C34878D82A}">
                    <a16:rowId xmlns:a16="http://schemas.microsoft.com/office/drawing/2014/main" xmlns="" val="3738787458"/>
                  </a:ext>
                </a:extLst>
              </a:tr>
              <a:tr h="399915">
                <a:tc>
                  <a:txBody>
                    <a:bodyPr/>
                    <a:lstStyle/>
                    <a:p>
                      <a:endParaRPr lang="ru-RU"/>
                    </a:p>
                  </a:txBody>
                  <a:tcPr/>
                </a:tc>
                <a:tc>
                  <a:txBody>
                    <a:bodyPr/>
                    <a:lstStyle/>
                    <a:p>
                      <a:pPr marL="285750" indent="-285750">
                        <a:buFont typeface="Arial" panose="020B0604020202020204" pitchFamily="34" charset="0"/>
                        <a:buChar char="•"/>
                      </a:pPr>
                      <a:r>
                        <a:rPr lang="ru-RU" dirty="0"/>
                        <a:t>Стеллажи</a:t>
                      </a:r>
                    </a:p>
                  </a:txBody>
                  <a:tcPr/>
                </a:tc>
                <a:tc>
                  <a:txBody>
                    <a:bodyPr/>
                    <a:lstStyle/>
                    <a:p>
                      <a:pPr algn="ctr"/>
                      <a:r>
                        <a:rPr lang="ru-RU" dirty="0" smtClean="0"/>
                        <a:t>5600 </a:t>
                      </a:r>
                      <a:r>
                        <a:rPr lang="ru-RU" dirty="0"/>
                        <a:t>рублей</a:t>
                      </a:r>
                    </a:p>
                  </a:txBody>
                  <a:tcPr/>
                </a:tc>
                <a:tc>
                  <a:txBody>
                    <a:bodyPr/>
                    <a:lstStyle/>
                    <a:p>
                      <a:r>
                        <a:rPr lang="ru-RU" dirty="0" smtClean="0"/>
                        <a:t>56000 рублей</a:t>
                      </a:r>
                      <a:endParaRPr lang="ru-RU" dirty="0"/>
                    </a:p>
                  </a:txBody>
                  <a:tcPr/>
                </a:tc>
                <a:extLst>
                  <a:ext uri="{0D108BD9-81ED-4DB2-BD59-A6C34878D82A}">
                    <a16:rowId xmlns:a16="http://schemas.microsoft.com/office/drawing/2014/main" xmlns="" val="758367534"/>
                  </a:ext>
                </a:extLst>
              </a:tr>
              <a:tr h="399915">
                <a:tc>
                  <a:txBody>
                    <a:bodyPr/>
                    <a:lstStyle/>
                    <a:p>
                      <a:endParaRPr lang="ru-RU" dirty="0"/>
                    </a:p>
                  </a:txBody>
                  <a:tcPr/>
                </a:tc>
                <a:tc>
                  <a:txBody>
                    <a:bodyPr/>
                    <a:lstStyle/>
                    <a:p>
                      <a:pPr marL="285750" indent="-285750">
                        <a:buFont typeface="Arial" panose="020B0604020202020204" pitchFamily="34" charset="0"/>
                        <a:buChar char="•"/>
                      </a:pPr>
                      <a:r>
                        <a:rPr lang="ru-RU" dirty="0"/>
                        <a:t>Столы</a:t>
                      </a:r>
                    </a:p>
                  </a:txBody>
                  <a:tcPr/>
                </a:tc>
                <a:tc>
                  <a:txBody>
                    <a:bodyPr/>
                    <a:lstStyle/>
                    <a:p>
                      <a:pPr algn="ctr"/>
                      <a:r>
                        <a:rPr lang="ru-RU" dirty="0" smtClean="0"/>
                        <a:t>2800 рублей</a:t>
                      </a:r>
                      <a:endParaRPr lang="ru-RU" dirty="0"/>
                    </a:p>
                  </a:txBody>
                  <a:tcPr/>
                </a:tc>
                <a:tc>
                  <a:txBody>
                    <a:bodyPr/>
                    <a:lstStyle/>
                    <a:p>
                      <a:r>
                        <a:rPr lang="ru-RU" dirty="0" smtClean="0"/>
                        <a:t>5600 рублей</a:t>
                      </a:r>
                      <a:endParaRPr lang="ru-RU" dirty="0"/>
                    </a:p>
                  </a:txBody>
                  <a:tcPr/>
                </a:tc>
                <a:extLst>
                  <a:ext uri="{0D108BD9-81ED-4DB2-BD59-A6C34878D82A}">
                    <a16:rowId xmlns:a16="http://schemas.microsoft.com/office/drawing/2014/main" xmlns="" val="245804248"/>
                  </a:ext>
                </a:extLst>
              </a:tr>
              <a:tr h="399915">
                <a:tc>
                  <a:txBody>
                    <a:bodyPr/>
                    <a:lstStyle/>
                    <a:p>
                      <a:endParaRPr lang="ru-RU" dirty="0"/>
                    </a:p>
                  </a:txBody>
                  <a:tcPr/>
                </a:tc>
                <a:tc>
                  <a:txBody>
                    <a:bodyPr/>
                    <a:lstStyle/>
                    <a:p>
                      <a:pPr marL="285750" indent="-285750">
                        <a:buFont typeface="Arial" panose="020B0604020202020204" pitchFamily="34" charset="0"/>
                        <a:buChar char="•"/>
                      </a:pPr>
                      <a:r>
                        <a:rPr lang="ru-RU" dirty="0"/>
                        <a:t>Стулья</a:t>
                      </a:r>
                    </a:p>
                  </a:txBody>
                  <a:tcPr/>
                </a:tc>
                <a:tc>
                  <a:txBody>
                    <a:bodyPr/>
                    <a:lstStyle/>
                    <a:p>
                      <a:pPr algn="ctr"/>
                      <a:r>
                        <a:rPr lang="ru-RU" dirty="0" smtClean="0"/>
                        <a:t>600 рублей</a:t>
                      </a:r>
                      <a:endParaRPr lang="ru-RU" dirty="0"/>
                    </a:p>
                  </a:txBody>
                  <a:tcPr/>
                </a:tc>
                <a:tc>
                  <a:txBody>
                    <a:bodyPr/>
                    <a:lstStyle/>
                    <a:p>
                      <a:r>
                        <a:rPr lang="ru-RU" dirty="0" smtClean="0"/>
                        <a:t>4800 рублей</a:t>
                      </a:r>
                      <a:endParaRPr lang="ru-RU" dirty="0"/>
                    </a:p>
                  </a:txBody>
                  <a:tcPr/>
                </a:tc>
                <a:extLst>
                  <a:ext uri="{0D108BD9-81ED-4DB2-BD59-A6C34878D82A}">
                    <a16:rowId xmlns:a16="http://schemas.microsoft.com/office/drawing/2014/main" xmlns="" val="370214386"/>
                  </a:ext>
                </a:extLst>
              </a:tr>
              <a:tr h="399915">
                <a:tc>
                  <a:txBody>
                    <a:bodyPr/>
                    <a:lstStyle/>
                    <a:p>
                      <a:endParaRPr lang="ru-RU" dirty="0"/>
                    </a:p>
                  </a:txBody>
                  <a:tcPr/>
                </a:tc>
                <a:tc>
                  <a:txBody>
                    <a:bodyPr/>
                    <a:lstStyle/>
                    <a:p>
                      <a:pPr marL="285750" indent="-285750">
                        <a:buFont typeface="Arial" panose="020B0604020202020204" pitchFamily="34" charset="0"/>
                        <a:buChar char="•"/>
                      </a:pPr>
                      <a:r>
                        <a:rPr lang="ru-RU" dirty="0" smtClean="0"/>
                        <a:t>Игры:</a:t>
                      </a:r>
                      <a:endParaRPr lang="ru-RU" dirty="0"/>
                    </a:p>
                  </a:txBody>
                  <a:tcPr/>
                </a:tc>
                <a:tc>
                  <a:txBody>
                    <a:bodyPr/>
                    <a:lstStyle/>
                    <a:p>
                      <a:pPr algn="ctr"/>
                      <a:endParaRPr lang="ru-RU" dirty="0"/>
                    </a:p>
                  </a:txBody>
                  <a:tcPr/>
                </a:tc>
                <a:tc>
                  <a:txBody>
                    <a:bodyPr/>
                    <a:lstStyle/>
                    <a:p>
                      <a:endParaRPr lang="ru-RU" dirty="0"/>
                    </a:p>
                  </a:txBody>
                  <a:tcPr/>
                </a:tc>
                <a:extLst>
                  <a:ext uri="{0D108BD9-81ED-4DB2-BD59-A6C34878D82A}">
                    <a16:rowId xmlns:a16="http://schemas.microsoft.com/office/drawing/2014/main" xmlns="" val="2644504202"/>
                  </a:ext>
                </a:extLst>
              </a:tr>
              <a:tr h="399915">
                <a:tc>
                  <a:txBody>
                    <a:bodyPr/>
                    <a:lstStyle/>
                    <a:p>
                      <a:endParaRPr lang="ru-RU" dirty="0"/>
                    </a:p>
                  </a:txBody>
                  <a:tcPr/>
                </a:tc>
                <a:tc>
                  <a:txBody>
                    <a:bodyPr/>
                    <a:lstStyle/>
                    <a:p>
                      <a:pPr marL="285750" indent="-285750">
                        <a:buFont typeface="Arial" panose="020B0604020202020204" pitchFamily="34" charset="0"/>
                        <a:buChar char="•"/>
                      </a:pPr>
                      <a:r>
                        <a:rPr lang="ru-RU" dirty="0" smtClean="0"/>
                        <a:t>Карточные игры</a:t>
                      </a:r>
                      <a:endParaRPr lang="ru-RU" dirty="0"/>
                    </a:p>
                  </a:txBody>
                  <a:tcPr/>
                </a:tc>
                <a:tc>
                  <a:txBody>
                    <a:bodyPr/>
                    <a:lstStyle/>
                    <a:p>
                      <a:pPr algn="ctr"/>
                      <a:r>
                        <a:rPr lang="ru-RU" dirty="0" smtClean="0"/>
                        <a:t>400 рублей</a:t>
                      </a:r>
                      <a:endParaRPr lang="ru-RU" dirty="0"/>
                    </a:p>
                  </a:txBody>
                  <a:tcPr/>
                </a:tc>
                <a:tc>
                  <a:txBody>
                    <a:bodyPr/>
                    <a:lstStyle/>
                    <a:p>
                      <a:r>
                        <a:rPr lang="ru-RU" dirty="0" smtClean="0"/>
                        <a:t>8000 рублей</a:t>
                      </a:r>
                      <a:endParaRPr lang="ru-RU" dirty="0"/>
                    </a:p>
                  </a:txBody>
                  <a:tcPr/>
                </a:tc>
              </a:tr>
              <a:tr h="399915">
                <a:tc>
                  <a:txBody>
                    <a:bodyPr/>
                    <a:lstStyle/>
                    <a:p>
                      <a:endParaRPr lang="ru-RU" dirty="0"/>
                    </a:p>
                  </a:txBody>
                  <a:tcPr/>
                </a:tc>
                <a:tc>
                  <a:txBody>
                    <a:bodyPr/>
                    <a:lstStyle/>
                    <a:p>
                      <a:pPr marL="285750" indent="-285750">
                        <a:buFont typeface="Arial" panose="020B0604020202020204" pitchFamily="34" charset="0"/>
                        <a:buChar char="•"/>
                      </a:pPr>
                      <a:r>
                        <a:rPr lang="ru-RU" dirty="0" smtClean="0"/>
                        <a:t>Настольные игры</a:t>
                      </a:r>
                      <a:endParaRPr lang="ru-RU" dirty="0"/>
                    </a:p>
                  </a:txBody>
                  <a:tcPr/>
                </a:tc>
                <a:tc>
                  <a:txBody>
                    <a:bodyPr/>
                    <a:lstStyle/>
                    <a:p>
                      <a:pPr algn="ctr"/>
                      <a:r>
                        <a:rPr lang="ru-RU" dirty="0" smtClean="0"/>
                        <a:t>1600 рублей</a:t>
                      </a:r>
                      <a:endParaRPr lang="ru-RU" dirty="0"/>
                    </a:p>
                  </a:txBody>
                  <a:tcPr/>
                </a:tc>
                <a:tc>
                  <a:txBody>
                    <a:bodyPr/>
                    <a:lstStyle/>
                    <a:p>
                      <a:r>
                        <a:rPr lang="ru-RU" dirty="0" smtClean="0"/>
                        <a:t>16000 рублей</a:t>
                      </a:r>
                      <a:endParaRPr lang="ru-RU" dirty="0"/>
                    </a:p>
                  </a:txBody>
                  <a:tcPr/>
                </a:tc>
              </a:tr>
              <a:tr h="399915">
                <a:tc>
                  <a:txBody>
                    <a:bodyPr/>
                    <a:lstStyle/>
                    <a:p>
                      <a:endParaRPr lang="ru-RU" dirty="0"/>
                    </a:p>
                  </a:txBody>
                  <a:tcPr/>
                </a:tc>
                <a:tc>
                  <a:txBody>
                    <a:bodyPr/>
                    <a:lstStyle/>
                    <a:p>
                      <a:pPr marL="285750" indent="-285750">
                        <a:buFont typeface="Arial" panose="020B0604020202020204" pitchFamily="34" charset="0"/>
                        <a:buChar char="•"/>
                      </a:pPr>
                      <a:r>
                        <a:rPr lang="ru-RU" dirty="0" smtClean="0"/>
                        <a:t>Электронные</a:t>
                      </a:r>
                      <a:endParaRPr lang="ru-RU" dirty="0"/>
                    </a:p>
                  </a:txBody>
                  <a:tcPr/>
                </a:tc>
                <a:tc>
                  <a:txBody>
                    <a:bodyPr/>
                    <a:lstStyle/>
                    <a:p>
                      <a:pPr algn="ctr"/>
                      <a:r>
                        <a:rPr lang="ru-RU" dirty="0" smtClean="0"/>
                        <a:t>1200 рублей</a:t>
                      </a:r>
                      <a:endParaRPr lang="ru-RU" dirty="0"/>
                    </a:p>
                  </a:txBody>
                  <a:tcPr/>
                </a:tc>
                <a:tc>
                  <a:txBody>
                    <a:bodyPr/>
                    <a:lstStyle/>
                    <a:p>
                      <a:r>
                        <a:rPr lang="ru-RU" dirty="0" smtClean="0"/>
                        <a:t>12000 рублей</a:t>
                      </a:r>
                      <a:endParaRPr lang="ru-RU" dirty="0"/>
                    </a:p>
                  </a:txBody>
                  <a:tcPr/>
                </a:tc>
              </a:tr>
              <a:tr h="399915">
                <a:tc>
                  <a:txBody>
                    <a:bodyPr/>
                    <a:lstStyle/>
                    <a:p>
                      <a:endParaRPr lang="ru-RU" dirty="0"/>
                    </a:p>
                  </a:txBody>
                  <a:tcPr/>
                </a:tc>
                <a:tc>
                  <a:txBody>
                    <a:bodyPr/>
                    <a:lstStyle/>
                    <a:p>
                      <a:pPr marL="285750" indent="-285750">
                        <a:buFont typeface="Arial" panose="020B0604020202020204" pitchFamily="34" charset="0"/>
                        <a:buChar char="•"/>
                      </a:pPr>
                      <a:r>
                        <a:rPr lang="ru-RU" dirty="0"/>
                        <a:t>Компьютерные игры</a:t>
                      </a:r>
                    </a:p>
                  </a:txBody>
                  <a:tcPr/>
                </a:tc>
                <a:tc>
                  <a:txBody>
                    <a:bodyPr/>
                    <a:lstStyle/>
                    <a:p>
                      <a:pPr algn="ctr"/>
                      <a:r>
                        <a:rPr lang="ru-RU" dirty="0" smtClean="0"/>
                        <a:t>2500 рублей</a:t>
                      </a:r>
                      <a:endParaRPr lang="ru-RU" dirty="0"/>
                    </a:p>
                  </a:txBody>
                  <a:tcPr/>
                </a:tc>
                <a:tc>
                  <a:txBody>
                    <a:bodyPr/>
                    <a:lstStyle/>
                    <a:p>
                      <a:r>
                        <a:rPr lang="ru-RU" dirty="0" smtClean="0"/>
                        <a:t>7500 рублей</a:t>
                      </a:r>
                      <a:endParaRPr lang="ru-RU" dirty="0"/>
                    </a:p>
                  </a:txBody>
                  <a:tcPr/>
                </a:tc>
                <a:extLst>
                  <a:ext uri="{0D108BD9-81ED-4DB2-BD59-A6C34878D82A}">
                    <a16:rowId xmlns:a16="http://schemas.microsoft.com/office/drawing/2014/main" xmlns="" val="3601496736"/>
                  </a:ext>
                </a:extLst>
              </a:tr>
              <a:tr h="399915">
                <a:tc>
                  <a:txBody>
                    <a:bodyPr/>
                    <a:lstStyle/>
                    <a:p>
                      <a:endParaRPr lang="ru-RU" dirty="0"/>
                    </a:p>
                  </a:txBody>
                  <a:tcPr/>
                </a:tc>
                <a:tc>
                  <a:txBody>
                    <a:bodyPr/>
                    <a:lstStyle/>
                    <a:p>
                      <a:pPr marL="285750" indent="-285750">
                        <a:buFont typeface="Arial" panose="020B0604020202020204" pitchFamily="34" charset="0"/>
                        <a:buChar char="•"/>
                      </a:pPr>
                      <a:r>
                        <a:rPr lang="ru-RU" dirty="0" smtClean="0"/>
                        <a:t>Книжки - игрушки</a:t>
                      </a:r>
                      <a:endParaRPr lang="ru-RU" dirty="0"/>
                    </a:p>
                  </a:txBody>
                  <a:tcPr/>
                </a:tc>
                <a:tc>
                  <a:txBody>
                    <a:bodyPr/>
                    <a:lstStyle/>
                    <a:p>
                      <a:pPr algn="ctr"/>
                      <a:r>
                        <a:rPr lang="ru-RU" dirty="0" smtClean="0"/>
                        <a:t>500 рублей</a:t>
                      </a:r>
                      <a:endParaRPr lang="ru-RU" dirty="0"/>
                    </a:p>
                  </a:txBody>
                  <a:tcPr/>
                </a:tc>
                <a:tc>
                  <a:txBody>
                    <a:bodyPr/>
                    <a:lstStyle/>
                    <a:p>
                      <a:r>
                        <a:rPr lang="ru-RU" dirty="0" smtClean="0"/>
                        <a:t>20000 рублей</a:t>
                      </a:r>
                      <a:endParaRPr lang="ru-RU" dirty="0"/>
                    </a:p>
                  </a:txBody>
                  <a:tcPr/>
                </a:tc>
                <a:extLst>
                  <a:ext uri="{0D108BD9-81ED-4DB2-BD59-A6C34878D82A}">
                    <a16:rowId xmlns:a16="http://schemas.microsoft.com/office/drawing/2014/main" xmlns="" val="3133987364"/>
                  </a:ext>
                </a:extLst>
              </a:tr>
              <a:tr h="399915">
                <a:tc>
                  <a:txBody>
                    <a:bodyPr/>
                    <a:lstStyle/>
                    <a:p>
                      <a:endParaRPr lang="ru-RU" dirty="0"/>
                    </a:p>
                  </a:txBody>
                  <a:tcPr/>
                </a:tc>
                <a:tc>
                  <a:txBody>
                    <a:bodyPr/>
                    <a:lstStyle/>
                    <a:p>
                      <a:pPr marL="285750" indent="-285750">
                        <a:buFont typeface="Arial" panose="020B0604020202020204" pitchFamily="34" charset="0"/>
                        <a:buChar char="•"/>
                      </a:pPr>
                      <a:r>
                        <a:rPr lang="ru-RU" dirty="0"/>
                        <a:t>Диски </a:t>
                      </a:r>
                      <a:endParaRPr lang="ru-RU" dirty="0" smtClean="0"/>
                    </a:p>
                  </a:txBody>
                  <a:tcPr/>
                </a:tc>
                <a:tc>
                  <a:txBody>
                    <a:bodyPr/>
                    <a:lstStyle/>
                    <a:p>
                      <a:r>
                        <a:rPr lang="ru-RU" dirty="0" smtClean="0"/>
                        <a:t>             200 рублей</a:t>
                      </a:r>
                      <a:endParaRPr lang="ru-RU" dirty="0"/>
                    </a:p>
                  </a:txBody>
                  <a:tcPr/>
                </a:tc>
                <a:tc>
                  <a:txBody>
                    <a:bodyPr/>
                    <a:lstStyle/>
                    <a:p>
                      <a:r>
                        <a:rPr lang="ru-RU" dirty="0" smtClean="0"/>
                        <a:t>4000 рублей</a:t>
                      </a:r>
                    </a:p>
                  </a:txBody>
                  <a:tcPr/>
                </a:tc>
                <a:extLst>
                  <a:ext uri="{0D108BD9-81ED-4DB2-BD59-A6C34878D82A}">
                    <a16:rowId xmlns:a16="http://schemas.microsoft.com/office/drawing/2014/main" xmlns="" val="617006070"/>
                  </a:ext>
                </a:extLst>
              </a:tr>
              <a:tr h="399915">
                <a:tc>
                  <a:txBody>
                    <a:bodyPr/>
                    <a:lstStyle/>
                    <a:p>
                      <a:endParaRPr lang="ru-RU"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dirty="0" smtClean="0"/>
                        <a:t>Итого:</a:t>
                      </a:r>
                    </a:p>
                    <a:p>
                      <a:pPr marL="285750" indent="-285750">
                        <a:buFont typeface="Arial" panose="020B0604020202020204" pitchFamily="34" charset="0"/>
                        <a:buChar char="•"/>
                      </a:pPr>
                      <a:endParaRPr lang="ru-RU" dirty="0"/>
                    </a:p>
                  </a:txBody>
                  <a:tcPr/>
                </a:tc>
                <a:tc>
                  <a:txBody>
                    <a:bodyPr/>
                    <a:lstStyle/>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420495 рублей</a:t>
                      </a:r>
                    </a:p>
                    <a:p>
                      <a:endParaRPr lang="ru-RU" dirty="0" smtClean="0"/>
                    </a:p>
                  </a:txBody>
                  <a:tcPr/>
                </a:tc>
              </a:tr>
            </a:tbl>
          </a:graphicData>
        </a:graphic>
      </p:graphicFrame>
    </p:spTree>
    <p:extLst>
      <p:ext uri="{BB962C8B-B14F-4D97-AF65-F5344CB8AC3E}">
        <p14:creationId xmlns:p14="http://schemas.microsoft.com/office/powerpoint/2010/main" xmlns="" val="3878551430"/>
      </p:ext>
    </p:extLst>
  </p:cSld>
  <p:clrMapOvr>
    <a:masterClrMapping/>
  </p:clrMapOvr>
  <p:transition advTm="3791"/>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latin typeface="Comic Sans MS" pitchFamily="66" charset="0"/>
              </a:rPr>
              <a:t>Спасибо за внимание!</a:t>
            </a:r>
            <a:endParaRPr lang="ru-RU" dirty="0">
              <a:latin typeface="Comic Sans MS" pitchFamily="66" charset="0"/>
            </a:endParaRPr>
          </a:p>
        </p:txBody>
      </p:sp>
    </p:spTree>
  </p:cSld>
  <p:clrMapOvr>
    <a:masterClrMapping/>
  </p:clrMapOvr>
  <p:transition advTm="1251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50000">
              <a:srgbClr val="9CB86E"/>
            </a:gs>
            <a:gs pos="100000">
              <a:srgbClr val="156B1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1321034"/>
          </a:xfrm>
        </p:spPr>
        <p:txBody>
          <a:bodyPr/>
          <a:lstStyle/>
          <a:p>
            <a:r>
              <a:rPr lang="ru-RU" dirty="0" smtClean="0"/>
              <a:t>Авторы проекта:</a:t>
            </a:r>
            <a:endParaRPr lang="ru-RU" dirty="0"/>
          </a:p>
        </p:txBody>
      </p:sp>
      <p:sp>
        <p:nvSpPr>
          <p:cNvPr id="3" name="Подзаголовок 2"/>
          <p:cNvSpPr>
            <a:spLocks noGrp="1"/>
          </p:cNvSpPr>
          <p:nvPr>
            <p:ph type="subTitle" idx="1"/>
          </p:nvPr>
        </p:nvSpPr>
        <p:spPr>
          <a:xfrm>
            <a:off x="1524000" y="2563318"/>
            <a:ext cx="9144000" cy="2694482"/>
          </a:xfrm>
        </p:spPr>
        <p:txBody>
          <a:bodyPr/>
          <a:lstStyle/>
          <a:p>
            <a:r>
              <a:rPr lang="ru-RU" dirty="0" smtClean="0"/>
              <a:t>        Байбурина Резеда Хаджеахметовна, библиотекарь Чишминской </a:t>
            </a:r>
          </a:p>
          <a:p>
            <a:pPr algn="l"/>
            <a:r>
              <a:rPr lang="ru-RU" dirty="0" smtClean="0"/>
              <a:t>районной библиотеки</a:t>
            </a:r>
          </a:p>
          <a:p>
            <a:r>
              <a:rPr lang="ru-RU" dirty="0" smtClean="0"/>
              <a:t>Файзуллина Гюзель Эльфатовна, заведующая Чишминской районной детской модельной библиотеки</a:t>
            </a:r>
            <a:r>
              <a:rPr lang="ru-RU" dirty="0" smtClean="0"/>
              <a:t>.</a:t>
            </a:r>
          </a:p>
          <a:p>
            <a:r>
              <a:rPr lang="ru-RU" dirty="0" err="1" smtClean="0"/>
              <a:t>Курбангалиева</a:t>
            </a:r>
            <a:r>
              <a:rPr lang="ru-RU" dirty="0" smtClean="0"/>
              <a:t> </a:t>
            </a:r>
            <a:r>
              <a:rPr lang="ru-RU" dirty="0" err="1" smtClean="0"/>
              <a:t>Рената</a:t>
            </a:r>
            <a:r>
              <a:rPr lang="ru-RU" dirty="0" smtClean="0"/>
              <a:t> </a:t>
            </a:r>
            <a:r>
              <a:rPr lang="ru-RU" dirty="0" err="1" smtClean="0"/>
              <a:t>Рустэмовна</a:t>
            </a:r>
            <a:r>
              <a:rPr lang="ru-RU" dirty="0" smtClean="0"/>
              <a:t>, ученица 10 класса Гимназии.</a:t>
            </a:r>
          </a:p>
          <a:p>
            <a:r>
              <a:rPr lang="ru-RU" dirty="0" err="1" smtClean="0"/>
              <a:t>Кильмаматова</a:t>
            </a:r>
            <a:r>
              <a:rPr lang="ru-RU" dirty="0" smtClean="0"/>
              <a:t> Вилена </a:t>
            </a:r>
            <a:r>
              <a:rPr lang="ru-RU" dirty="0" err="1" smtClean="0"/>
              <a:t>Венеровна</a:t>
            </a:r>
            <a:r>
              <a:rPr lang="ru-RU" dirty="0" smtClean="0"/>
              <a:t>, ученица 8 класса Гимназии.</a:t>
            </a:r>
            <a:endParaRPr lang="ru-RU" dirty="0"/>
          </a:p>
        </p:txBody>
      </p:sp>
    </p:spTree>
  </p:cSld>
  <p:clrMapOvr>
    <a:masterClrMapping/>
  </p:clrMapOvr>
  <p:transition advTm="13042"/>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AA7746D0-D047-4CD9-8A7C-F189AF322542}"/>
              </a:ext>
            </a:extLst>
          </p:cNvPr>
          <p:cNvSpPr/>
          <p:nvPr/>
        </p:nvSpPr>
        <p:spPr>
          <a:xfrm>
            <a:off x="0" y="431584"/>
            <a:ext cx="12191999" cy="5170646"/>
          </a:xfrm>
          <a:prstGeom prst="rect">
            <a:avLst/>
          </a:prstGeom>
        </p:spPr>
        <p:txBody>
          <a:bodyPr wrap="square">
            <a:spAutoFit/>
          </a:bodyPr>
          <a:lstStyle/>
          <a:p>
            <a:pPr>
              <a:spcAft>
                <a:spcPts val="800"/>
              </a:spcAft>
            </a:pPr>
            <a:r>
              <a:rPr lang="ru-RU" sz="5400" u="sng" dirty="0">
                <a:solidFill>
                  <a:srgbClr val="FF3399"/>
                </a:solidFill>
                <a:effectLst/>
                <a:latin typeface="Comic Sans MS" panose="030F0702030302020204" pitchFamily="66" charset="0"/>
                <a:ea typeface="Calibri" panose="020F0502020204030204" pitchFamily="34" charset="0"/>
                <a:cs typeface="Times New Roman" panose="02020603050405020304" pitchFamily="18" charset="0"/>
              </a:rPr>
              <a:t>Проблема :</a:t>
            </a:r>
          </a:p>
          <a:p>
            <a:pPr marL="514350" indent="-514350">
              <a:spcAft>
                <a:spcPts val="800"/>
              </a:spcAft>
              <a:buFont typeface="+mj-lt"/>
              <a:buAutoNum type="arabicPeriod"/>
            </a:pPr>
            <a:r>
              <a:rPr lang="ru-RU" sz="3200" dirty="0">
                <a:solidFill>
                  <a:schemeClr val="accent1">
                    <a:lumMod val="75000"/>
                  </a:schemeClr>
                </a:solidFill>
                <a:effectLst/>
                <a:latin typeface="Times New Roman" pitchFamily="18" charset="0"/>
                <a:ea typeface="Calibri" panose="020F0502020204030204" pitchFamily="34" charset="0"/>
                <a:cs typeface="Times New Roman" pitchFamily="18" charset="0"/>
              </a:rPr>
              <a:t> «Россия подошла к критическому пределу пренебрежения чтением, и на данном этапе можно говорить о начале необратимых процессов разрушения ядра национальной культуры», –  говорится в преамбуле </a:t>
            </a:r>
          </a:p>
          <a:p>
            <a:pPr>
              <a:spcAft>
                <a:spcPts val="800"/>
              </a:spcAft>
            </a:pPr>
            <a:r>
              <a:rPr lang="ru-RU" sz="3200" dirty="0">
                <a:solidFill>
                  <a:schemeClr val="accent1">
                    <a:lumMod val="75000"/>
                  </a:schemeClr>
                </a:solidFill>
                <a:effectLst/>
                <a:latin typeface="Times New Roman" pitchFamily="18" charset="0"/>
                <a:ea typeface="Calibri" panose="020F0502020204030204" pitchFamily="34" charset="0"/>
                <a:cs typeface="Times New Roman" pitchFamily="18" charset="0"/>
              </a:rPr>
              <a:t>«Национальной программы поддержки и развития чтения».</a:t>
            </a:r>
          </a:p>
          <a:p>
            <a:pPr marL="514350" indent="-514350">
              <a:spcAft>
                <a:spcPts val="800"/>
              </a:spcAft>
              <a:buAutoNum type="arabicPeriod" startAt="2"/>
            </a:pPr>
            <a:r>
              <a:rPr lang="ru-RU" sz="3200" dirty="0">
                <a:solidFill>
                  <a:schemeClr val="accent1">
                    <a:lumMod val="75000"/>
                  </a:schemeClr>
                </a:solidFill>
                <a:latin typeface="Times New Roman" pitchFamily="18" charset="0"/>
                <a:ea typeface="Calibri" panose="020F0502020204030204" pitchFamily="34" charset="0"/>
                <a:cs typeface="Times New Roman" pitchFamily="18" charset="0"/>
              </a:rPr>
              <a:t>Проблема взаимоотношений родителей и детей стоит остро, н</a:t>
            </a:r>
            <a:r>
              <a:rPr lang="ru-RU" sz="3200" dirty="0">
                <a:solidFill>
                  <a:schemeClr val="accent1">
                    <a:lumMod val="75000"/>
                  </a:schemeClr>
                </a:solidFill>
                <a:effectLst/>
                <a:latin typeface="Times New Roman" pitchFamily="18" charset="0"/>
                <a:ea typeface="Calibri" panose="020F0502020204030204" pitchFamily="34" charset="0"/>
                <a:cs typeface="Times New Roman" pitchFamily="18" charset="0"/>
              </a:rPr>
              <a:t>о ней писал И.С.Тургенев «Отцы и дети» еще в 19 веке, но и 21 </a:t>
            </a:r>
            <a:r>
              <a:rPr lang="ru-RU" sz="3200" dirty="0">
                <a:solidFill>
                  <a:schemeClr val="accent1">
                    <a:lumMod val="75000"/>
                  </a:schemeClr>
                </a:solidFill>
                <a:latin typeface="Times New Roman" pitchFamily="18" charset="0"/>
                <a:ea typeface="Calibri" panose="020F0502020204030204" pitchFamily="34" charset="0"/>
                <a:cs typeface="Times New Roman" pitchFamily="18" charset="0"/>
              </a:rPr>
              <a:t>проблема остается неизменной</a:t>
            </a:r>
            <a:r>
              <a:rPr lang="ru-RU" sz="3200" dirty="0">
                <a:latin typeface="Times New Roman" pitchFamily="18" charset="0"/>
                <a:ea typeface="Calibri" panose="020F0502020204030204" pitchFamily="34" charset="0"/>
                <a:cs typeface="Times New Roman" pitchFamily="18" charset="0"/>
              </a:rPr>
              <a:t>.</a:t>
            </a:r>
            <a:r>
              <a:rPr lang="ru-RU" sz="3200" dirty="0">
                <a:effectLst/>
                <a:latin typeface="Times New Roman" pitchFamily="18" charset="0"/>
                <a:ea typeface="Calibri" panose="020F0502020204030204" pitchFamily="34" charset="0"/>
                <a:cs typeface="Times New Roman" pitchFamily="18" charset="0"/>
              </a:rPr>
              <a:t> </a:t>
            </a:r>
          </a:p>
        </p:txBody>
      </p:sp>
    </p:spTree>
    <p:custDataLst>
      <p:tags r:id="rId1"/>
    </p:custDataLst>
    <p:extLst>
      <p:ext uri="{BB962C8B-B14F-4D97-AF65-F5344CB8AC3E}">
        <p14:creationId xmlns:p14="http://schemas.microsoft.com/office/powerpoint/2010/main" xmlns="" val="869300912"/>
      </p:ext>
    </p:extLst>
  </p:cSld>
  <p:clrMapOvr>
    <a:masterClrMapping/>
  </p:clrMapOvr>
  <p:transition spd="slow" advTm="229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5276660-70A5-4971-87E7-6CA35E5E4601}"/>
              </a:ext>
            </a:extLst>
          </p:cNvPr>
          <p:cNvSpPr>
            <a:spLocks noGrp="1"/>
          </p:cNvSpPr>
          <p:nvPr>
            <p:ph type="title"/>
          </p:nvPr>
        </p:nvSpPr>
        <p:spPr/>
        <p:txBody>
          <a:bodyPr/>
          <a:lstStyle/>
          <a:p>
            <a:r>
              <a:rPr lang="ru-RU" dirty="0">
                <a:solidFill>
                  <a:srgbClr val="FF0000"/>
                </a:solidFill>
                <a:latin typeface="Comic Sans MS" panose="030F0702030302020204" pitchFamily="66" charset="0"/>
              </a:rPr>
              <a:t>Статистика библиотеки:</a:t>
            </a:r>
          </a:p>
        </p:txBody>
      </p:sp>
      <p:sp>
        <p:nvSpPr>
          <p:cNvPr id="3" name="Объект 2">
            <a:extLst>
              <a:ext uri="{FF2B5EF4-FFF2-40B4-BE49-F238E27FC236}">
                <a16:creationId xmlns:a16="http://schemas.microsoft.com/office/drawing/2014/main" xmlns="" id="{6C60274A-1F22-44B9-8AE2-965F78BB6621}"/>
              </a:ext>
            </a:extLst>
          </p:cNvPr>
          <p:cNvSpPr>
            <a:spLocks noGrp="1"/>
          </p:cNvSpPr>
          <p:nvPr>
            <p:ph idx="1"/>
          </p:nvPr>
        </p:nvSpPr>
        <p:spPr>
          <a:xfrm>
            <a:off x="233464" y="1460499"/>
            <a:ext cx="11958536" cy="5032376"/>
          </a:xfrm>
        </p:spPr>
        <p:txBody>
          <a:bodyPr>
            <a:normAutofit/>
          </a:bodyPr>
          <a:lstStyle/>
          <a:p>
            <a:pPr indent="-180000">
              <a:lnSpc>
                <a:spcPct val="110000"/>
              </a:lnSpc>
              <a:spcBef>
                <a:spcPts val="600"/>
              </a:spcBef>
            </a:pPr>
            <a:r>
              <a:rPr lang="ru-RU" dirty="0">
                <a:solidFill>
                  <a:schemeClr val="accent1">
                    <a:lumMod val="75000"/>
                  </a:schemeClr>
                </a:solidFill>
                <a:latin typeface="Times New Roman" pitchFamily="18" charset="0"/>
                <a:cs typeface="Times New Roman" pitchFamily="18" charset="0"/>
              </a:rPr>
              <a:t>Всего в п. Чишмы, по данным 2017 года, 4423 ребенка до 14 лет.</a:t>
            </a:r>
          </a:p>
          <a:p>
            <a:pPr indent="-180000">
              <a:lnSpc>
                <a:spcPct val="110000"/>
              </a:lnSpc>
              <a:spcBef>
                <a:spcPts val="600"/>
              </a:spcBef>
            </a:pPr>
            <a:r>
              <a:rPr lang="ru-RU" dirty="0">
                <a:solidFill>
                  <a:schemeClr val="accent1">
                    <a:lumMod val="75000"/>
                  </a:schemeClr>
                </a:solidFill>
                <a:latin typeface="Times New Roman" pitchFamily="18" charset="0"/>
                <a:cs typeface="Times New Roman" pitchFamily="18" charset="0"/>
              </a:rPr>
              <a:t>	Образовательные учреждения посещают 2446 детей, из них детские сады 1163 ребенка, подготовительные  группы -91 ребенок.(Здесь не учтены приезжие дети и дети не посещающие дошкольные учреждения)</a:t>
            </a:r>
          </a:p>
          <a:p>
            <a:pPr indent="-180000">
              <a:lnSpc>
                <a:spcPct val="110000"/>
              </a:lnSpc>
              <a:spcBef>
                <a:spcPts val="600"/>
              </a:spcBef>
            </a:pPr>
            <a:r>
              <a:rPr lang="ru-RU" dirty="0">
                <a:solidFill>
                  <a:schemeClr val="accent1">
                    <a:lumMod val="75000"/>
                  </a:schemeClr>
                </a:solidFill>
                <a:latin typeface="Times New Roman" pitchFamily="18" charset="0"/>
                <a:cs typeface="Times New Roman" pitchFamily="18" charset="0"/>
              </a:rPr>
              <a:t>За 2017 год в Детской библиотеке зарегистрировано </a:t>
            </a:r>
            <a:r>
              <a:rPr lang="ru-RU" b="1" dirty="0">
                <a:solidFill>
                  <a:schemeClr val="accent1">
                    <a:lumMod val="75000"/>
                  </a:schemeClr>
                </a:solidFill>
                <a:latin typeface="Times New Roman" pitchFamily="18" charset="0"/>
                <a:cs typeface="Times New Roman" pitchFamily="18" charset="0"/>
              </a:rPr>
              <a:t>4007</a:t>
            </a:r>
            <a:r>
              <a:rPr lang="ru-RU" dirty="0">
                <a:solidFill>
                  <a:schemeClr val="accent1">
                    <a:lumMod val="75000"/>
                  </a:schemeClr>
                </a:solidFill>
                <a:latin typeface="Times New Roman" pitchFamily="18" charset="0"/>
                <a:cs typeface="Times New Roman" pitchFamily="18" charset="0"/>
              </a:rPr>
              <a:t>  читателей (из них  3587 -  детей),  посетили 65376 раз, из них посетили массовые мероприятия – 16620 человек; выдано </a:t>
            </a:r>
            <a:r>
              <a:rPr lang="ru-RU" b="1" dirty="0">
                <a:solidFill>
                  <a:schemeClr val="accent1">
                    <a:lumMod val="75000"/>
                  </a:schemeClr>
                </a:solidFill>
                <a:latin typeface="Times New Roman" pitchFamily="18" charset="0"/>
                <a:cs typeface="Times New Roman" pitchFamily="18" charset="0"/>
              </a:rPr>
              <a:t>116000</a:t>
            </a:r>
            <a:r>
              <a:rPr lang="ru-RU" dirty="0">
                <a:solidFill>
                  <a:schemeClr val="accent1">
                    <a:lumMod val="75000"/>
                  </a:schemeClr>
                </a:solidFill>
                <a:latin typeface="Times New Roman" pitchFamily="18" charset="0"/>
                <a:cs typeface="Times New Roman" pitchFamily="18" charset="0"/>
              </a:rPr>
              <a:t> экз. документов, из них для детей 72371 книга.</a:t>
            </a:r>
          </a:p>
          <a:p>
            <a:pPr indent="-180000">
              <a:lnSpc>
                <a:spcPct val="110000"/>
              </a:lnSpc>
              <a:spcBef>
                <a:spcPts val="600"/>
              </a:spcBef>
            </a:pPr>
            <a:r>
              <a:rPr lang="ru-RU" dirty="0">
                <a:solidFill>
                  <a:schemeClr val="accent1">
                    <a:lumMod val="75000"/>
                  </a:schemeClr>
                </a:solidFill>
                <a:latin typeface="Times New Roman" pitchFamily="18" charset="0"/>
                <a:cs typeface="Times New Roman" pitchFamily="18" charset="0"/>
              </a:rPr>
              <a:t> Книжный фонд насчитывает </a:t>
            </a:r>
            <a:r>
              <a:rPr lang="ru-RU" b="1" dirty="0">
                <a:solidFill>
                  <a:schemeClr val="accent1">
                    <a:lumMod val="75000"/>
                  </a:schemeClr>
                </a:solidFill>
                <a:latin typeface="Times New Roman" pitchFamily="18" charset="0"/>
                <a:cs typeface="Times New Roman" pitchFamily="18" charset="0"/>
              </a:rPr>
              <a:t>24236</a:t>
            </a:r>
            <a:r>
              <a:rPr lang="ru-RU" dirty="0">
                <a:solidFill>
                  <a:schemeClr val="accent1">
                    <a:lumMod val="75000"/>
                  </a:schemeClr>
                </a:solidFill>
                <a:latin typeface="Times New Roman" pitchFamily="18" charset="0"/>
                <a:cs typeface="Times New Roman" pitchFamily="18" charset="0"/>
              </a:rPr>
              <a:t> экз. документов.</a:t>
            </a:r>
          </a:p>
          <a:p>
            <a:endParaRPr lang="ru-RU" dirty="0"/>
          </a:p>
        </p:txBody>
      </p:sp>
    </p:spTree>
    <p:custDataLst>
      <p:tags r:id="rId1"/>
    </p:custDataLst>
    <p:extLst>
      <p:ext uri="{BB962C8B-B14F-4D97-AF65-F5344CB8AC3E}">
        <p14:creationId xmlns:p14="http://schemas.microsoft.com/office/powerpoint/2010/main" xmlns="" val="1902813516"/>
      </p:ext>
    </p:extLst>
  </p:cSld>
  <p:clrMapOvr>
    <a:masterClrMapping/>
  </p:clrMapOvr>
  <p:transition spd="slow" advTm="1034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amond(in)">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amond(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amond(in)">
                                      <p:cBhvr>
                                        <p:cTn id="2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713DCEE4-D826-4EA2-A255-995FD73A0335}"/>
              </a:ext>
            </a:extLst>
          </p:cNvPr>
          <p:cNvSpPr/>
          <p:nvPr/>
        </p:nvSpPr>
        <p:spPr>
          <a:xfrm>
            <a:off x="272374" y="1128409"/>
            <a:ext cx="11734168" cy="7196842"/>
          </a:xfrm>
          <a:prstGeom prst="rect">
            <a:avLst/>
          </a:prstGeom>
        </p:spPr>
        <p:txBody>
          <a:bodyPr wrap="square">
            <a:spAutoFit/>
          </a:bodyPr>
          <a:lstStyle/>
          <a:p>
            <a:pPr>
              <a:lnSpc>
                <a:spcPct val="150000"/>
              </a:lnSpc>
              <a:spcAft>
                <a:spcPts val="800"/>
              </a:spcAft>
            </a:pPr>
            <a:r>
              <a:rPr lang="ru-RU" sz="2800" u="sng"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1 этап: Развитие детского чтения</a:t>
            </a:r>
            <a:endParaRPr lang="ru-RU" sz="2800" u="sng"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50000"/>
              </a:lnSpc>
              <a:spcAft>
                <a:spcPts val="800"/>
              </a:spcAft>
            </a:pPr>
            <a:r>
              <a:rPr lang="ru-RU" dirty="0">
                <a:solidFill>
                  <a:schemeClr val="accent1">
                    <a:lumMod val="75000"/>
                  </a:schemeClr>
                </a:solidFill>
                <a:effectLst/>
                <a:latin typeface="Times New Roman" pitchFamily="18" charset="0"/>
                <a:ea typeface="Calibri" panose="020F0502020204030204" pitchFamily="34" charset="0"/>
                <a:cs typeface="Times New Roman" pitchFamily="18" charset="0"/>
              </a:rPr>
              <a:t>Детская районная модельная библиотека – центр развития детского чтения. Организована и продвигается кружковая и клубная деятельность по следующим направлениям: </a:t>
            </a:r>
          </a:p>
          <a:p>
            <a:pPr marL="342900" lvl="0" indent="-342900">
              <a:lnSpc>
                <a:spcPct val="150000"/>
              </a:lnSpc>
              <a:spcAft>
                <a:spcPts val="0"/>
              </a:spcAft>
              <a:buFont typeface="Wingdings" panose="05000000000000000000" pitchFamily="2" charset="2"/>
              <a:buChar char=""/>
            </a:pPr>
            <a:r>
              <a:rPr lang="ru-RU" dirty="0">
                <a:solidFill>
                  <a:schemeClr val="accent1">
                    <a:lumMod val="75000"/>
                  </a:schemeClr>
                </a:solidFill>
                <a:effectLst/>
                <a:latin typeface="Times New Roman" pitchFamily="18" charset="0"/>
                <a:ea typeface="Calibri" panose="020F0502020204030204" pitchFamily="34" charset="0"/>
                <a:cs typeface="Times New Roman" pitchFamily="18" charset="0"/>
              </a:rPr>
              <a:t>Экологический клуб </a:t>
            </a:r>
            <a:r>
              <a:rPr lang="ru-RU" b="1" dirty="0">
                <a:solidFill>
                  <a:srgbClr val="C00000"/>
                </a:solidFill>
                <a:effectLst/>
                <a:latin typeface="Times New Roman" pitchFamily="18" charset="0"/>
                <a:ea typeface="Calibri" panose="020F0502020204030204" pitchFamily="34" charset="0"/>
                <a:cs typeface="Times New Roman" pitchFamily="18" charset="0"/>
              </a:rPr>
              <a:t>«Юный друг природы»</a:t>
            </a:r>
          </a:p>
          <a:p>
            <a:pPr marL="342900" lvl="0" indent="-342900">
              <a:lnSpc>
                <a:spcPct val="150000"/>
              </a:lnSpc>
              <a:spcAft>
                <a:spcPts val="0"/>
              </a:spcAft>
              <a:buFont typeface="Wingdings" panose="05000000000000000000" pitchFamily="2" charset="2"/>
              <a:buChar char=""/>
            </a:pPr>
            <a:r>
              <a:rPr lang="ru-RU" dirty="0">
                <a:solidFill>
                  <a:schemeClr val="accent1">
                    <a:lumMod val="75000"/>
                  </a:schemeClr>
                </a:solidFill>
                <a:effectLst/>
                <a:latin typeface="Times New Roman" pitchFamily="18" charset="0"/>
                <a:ea typeface="Calibri" panose="020F0502020204030204" pitchFamily="34" charset="0"/>
                <a:cs typeface="Times New Roman" pitchFamily="18" charset="0"/>
              </a:rPr>
              <a:t>Клуб любителей чтения </a:t>
            </a:r>
            <a:r>
              <a:rPr lang="ru-RU" b="1" dirty="0">
                <a:solidFill>
                  <a:srgbClr val="C00000"/>
                </a:solidFill>
                <a:effectLst/>
                <a:latin typeface="Times New Roman" pitchFamily="18" charset="0"/>
                <a:ea typeface="Calibri" panose="020F0502020204030204" pitchFamily="34" charset="0"/>
                <a:cs typeface="Times New Roman" pitchFamily="18" charset="0"/>
              </a:rPr>
              <a:t>«Читайка»</a:t>
            </a:r>
          </a:p>
          <a:p>
            <a:pPr marL="342900" lvl="0" indent="-342900">
              <a:lnSpc>
                <a:spcPct val="150000"/>
              </a:lnSpc>
              <a:spcAft>
                <a:spcPts val="0"/>
              </a:spcAft>
              <a:buFont typeface="Wingdings" panose="05000000000000000000" pitchFamily="2" charset="2"/>
              <a:buChar char=""/>
            </a:pPr>
            <a:r>
              <a:rPr lang="ru-RU" dirty="0">
                <a:solidFill>
                  <a:schemeClr val="accent1">
                    <a:lumMod val="75000"/>
                  </a:schemeClr>
                </a:solidFill>
                <a:effectLst/>
                <a:latin typeface="Times New Roman" pitchFamily="18" charset="0"/>
                <a:ea typeface="Calibri" panose="020F0502020204030204" pitchFamily="34" charset="0"/>
                <a:cs typeface="Times New Roman" pitchFamily="18" charset="0"/>
              </a:rPr>
              <a:t>Творческая мастерская </a:t>
            </a:r>
            <a:r>
              <a:rPr lang="ru-RU" b="1" dirty="0">
                <a:solidFill>
                  <a:srgbClr val="C00000"/>
                </a:solidFill>
                <a:effectLst/>
                <a:latin typeface="Times New Roman" pitchFamily="18" charset="0"/>
                <a:ea typeface="Calibri" panose="020F0502020204030204" pitchFamily="34" charset="0"/>
                <a:cs typeface="Times New Roman" pitchFamily="18" charset="0"/>
              </a:rPr>
              <a:t>«Чудесные фантазии»</a:t>
            </a:r>
          </a:p>
          <a:p>
            <a:pPr marL="342900" lvl="0" indent="-342900">
              <a:lnSpc>
                <a:spcPct val="150000"/>
              </a:lnSpc>
              <a:spcAft>
                <a:spcPts val="0"/>
              </a:spcAft>
              <a:buFont typeface="Wingdings" panose="05000000000000000000" pitchFamily="2" charset="2"/>
              <a:buChar char=""/>
            </a:pPr>
            <a:r>
              <a:rPr lang="ru-RU" dirty="0">
                <a:solidFill>
                  <a:schemeClr val="accent1">
                    <a:lumMod val="75000"/>
                  </a:schemeClr>
                </a:solidFill>
                <a:effectLst/>
                <a:latin typeface="Times New Roman" pitchFamily="18" charset="0"/>
                <a:ea typeface="Calibri" panose="020F0502020204030204" pitchFamily="34" charset="0"/>
                <a:cs typeface="Times New Roman" pitchFamily="18" charset="0"/>
              </a:rPr>
              <a:t>Занятия кружка </a:t>
            </a:r>
            <a:r>
              <a:rPr lang="ru-RU" b="1" dirty="0">
                <a:solidFill>
                  <a:srgbClr val="C00000"/>
                </a:solidFill>
                <a:effectLst/>
                <a:latin typeface="Times New Roman" pitchFamily="18" charset="0"/>
                <a:ea typeface="Calibri" panose="020F0502020204030204" pitchFamily="34" charset="0"/>
                <a:cs typeface="Times New Roman" pitchFamily="18" charset="0"/>
              </a:rPr>
              <a:t>«Ментальная арифметика»</a:t>
            </a:r>
          </a:p>
          <a:p>
            <a:pPr marL="342900" lvl="0" indent="-342900">
              <a:lnSpc>
                <a:spcPct val="150000"/>
              </a:lnSpc>
              <a:spcAft>
                <a:spcPts val="0"/>
              </a:spcAft>
              <a:buFont typeface="Wingdings" panose="05000000000000000000" pitchFamily="2" charset="2"/>
              <a:buChar char=""/>
            </a:pPr>
            <a:r>
              <a:rPr lang="ru-RU" dirty="0">
                <a:solidFill>
                  <a:schemeClr val="accent1">
                    <a:lumMod val="75000"/>
                  </a:schemeClr>
                </a:solidFill>
                <a:effectLst/>
                <a:latin typeface="Times New Roman" pitchFamily="18" charset="0"/>
                <a:ea typeface="Calibri" panose="020F0502020204030204" pitchFamily="34" charset="0"/>
                <a:cs typeface="Times New Roman" pitchFamily="18" charset="0"/>
              </a:rPr>
              <a:t>Волонтерское движение </a:t>
            </a:r>
            <a:r>
              <a:rPr lang="ru-RU" b="1" dirty="0">
                <a:solidFill>
                  <a:srgbClr val="C00000"/>
                </a:solidFill>
                <a:effectLst/>
                <a:latin typeface="Times New Roman" pitchFamily="18" charset="0"/>
                <a:ea typeface="Calibri" panose="020F0502020204030204" pitchFamily="34" charset="0"/>
                <a:cs typeface="Times New Roman" pitchFamily="18" charset="0"/>
              </a:rPr>
              <a:t>«Мы -  волонтеры» </a:t>
            </a:r>
            <a:r>
              <a:rPr lang="ru-RU" dirty="0">
                <a:solidFill>
                  <a:schemeClr val="accent1">
                    <a:lumMod val="75000"/>
                  </a:schemeClr>
                </a:solidFill>
                <a:effectLst/>
                <a:latin typeface="Times New Roman" pitchFamily="18" charset="0"/>
                <a:ea typeface="Calibri" panose="020F0502020204030204" pitchFamily="34" charset="0"/>
                <a:cs typeface="Times New Roman" pitchFamily="18" charset="0"/>
              </a:rPr>
              <a:t>(с активом читателей)</a:t>
            </a:r>
          </a:p>
          <a:p>
            <a:pPr marL="457200" indent="450215">
              <a:lnSpc>
                <a:spcPct val="150000"/>
              </a:lnSpc>
              <a:spcAft>
                <a:spcPts val="800"/>
              </a:spcAft>
            </a:pPr>
            <a:r>
              <a:rPr lang="ru-RU" dirty="0">
                <a:solidFill>
                  <a:schemeClr val="accent1">
                    <a:lumMod val="75000"/>
                  </a:schemeClr>
                </a:solidFill>
                <a:effectLst/>
                <a:latin typeface="Times New Roman" pitchFamily="18" charset="0"/>
                <a:ea typeface="Calibri" panose="020F0502020204030204" pitchFamily="34" charset="0"/>
                <a:cs typeface="Times New Roman" pitchFamily="18" charset="0"/>
              </a:rPr>
              <a:t>Следующим шагом, в развитии детского чтения, мы видим в создании игротеки «Через игру к чтению». Наш проект объединяет два главных направления  2018 года: « Год добровольца (волонтера) в РФ» и «Год семьи в РБ». Волонтеры детской библиотеки, будут помогать в организации мероприятий, по семейному и детскому досугу.</a:t>
            </a:r>
          </a:p>
          <a:p>
            <a:pPr>
              <a:lnSpc>
                <a:spcPct val="150000"/>
              </a:lnSpc>
              <a:spcAft>
                <a:spcPts val="800"/>
              </a:spcAft>
            </a:pP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Заголовок 2">
            <a:extLst>
              <a:ext uri="{FF2B5EF4-FFF2-40B4-BE49-F238E27FC236}">
                <a16:creationId xmlns:a16="http://schemas.microsoft.com/office/drawing/2014/main" xmlns="" id="{754D5E06-C96F-4A47-ADF4-C710853B05BE}"/>
              </a:ext>
            </a:extLst>
          </p:cNvPr>
          <p:cNvSpPr>
            <a:spLocks noGrp="1"/>
          </p:cNvSpPr>
          <p:nvPr>
            <p:ph type="ctrTitle"/>
          </p:nvPr>
        </p:nvSpPr>
        <p:spPr>
          <a:xfrm>
            <a:off x="0" y="0"/>
            <a:ext cx="12192000" cy="1128409"/>
          </a:xfrm>
        </p:spPr>
        <p:txBody>
          <a:bodyPr>
            <a:normAutofit fontScale="90000"/>
          </a:bodyPr>
          <a:lstStyle/>
          <a:p>
            <a:pPr lvl="0" algn="l">
              <a:lnSpc>
                <a:spcPct val="150000"/>
              </a:lnSpc>
              <a:spcBef>
                <a:spcPts val="0"/>
              </a:spcBef>
              <a:spcAft>
                <a:spcPts val="800"/>
              </a:spcAft>
            </a:pPr>
            <a:r>
              <a:rPr lang="ru-RU"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u-RU"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u-RU"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u-RU"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u-RU"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u-RU"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u-RU"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u-RU"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u-RU" u="sng"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Обоснованность проекта</a:t>
            </a:r>
            <a:r>
              <a:rPr lang="ru-RU" i="1" u="sng"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a:t>
            </a:r>
            <a:endParaRPr lang="ru-RU"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xmlns="" val="3156476890"/>
      </p:ext>
    </p:extLst>
  </p:cSld>
  <p:clrMapOvr>
    <a:masterClrMapping/>
  </p:clrMapOvr>
  <p:transition spd="slow" advTm="3705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FF00"/>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71CFC12-F150-43C9-AF77-D3536AC748BE}"/>
              </a:ext>
            </a:extLst>
          </p:cNvPr>
          <p:cNvSpPr/>
          <p:nvPr/>
        </p:nvSpPr>
        <p:spPr>
          <a:xfrm>
            <a:off x="5583677" y="0"/>
            <a:ext cx="6379070" cy="553357"/>
          </a:xfrm>
          <a:prstGeom prst="rect">
            <a:avLst/>
          </a:prstGeom>
        </p:spPr>
        <p:txBody>
          <a:bodyPr wrap="square">
            <a:spAutoFit/>
          </a:bodyPr>
          <a:lstStyle/>
          <a:p>
            <a:pPr marL="457200">
              <a:lnSpc>
                <a:spcPct val="107000"/>
              </a:lnSpc>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0"/>
              </a:spcAft>
            </a:pP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Заголовок 2">
            <a:extLst>
              <a:ext uri="{FF2B5EF4-FFF2-40B4-BE49-F238E27FC236}">
                <a16:creationId xmlns:a16="http://schemas.microsoft.com/office/drawing/2014/main" xmlns="" id="{B38D0A0C-F2B0-4A2E-91EE-47568FC2C1B5}"/>
              </a:ext>
            </a:extLst>
          </p:cNvPr>
          <p:cNvSpPr>
            <a:spLocks noGrp="1"/>
          </p:cNvSpPr>
          <p:nvPr>
            <p:ph type="title"/>
          </p:nvPr>
        </p:nvSpPr>
        <p:spPr>
          <a:xfrm>
            <a:off x="470137" y="276678"/>
            <a:ext cx="3932237" cy="1600200"/>
          </a:xfrm>
        </p:spPr>
        <p:txBody>
          <a:bodyPr>
            <a:normAutofit fontScale="90000"/>
          </a:bodyPr>
          <a:lstStyle/>
          <a:p>
            <a:pPr marL="457200" lvl="0">
              <a:lnSpc>
                <a:spcPct val="107000"/>
              </a:lnSpc>
              <a:spcBef>
                <a:spcPts val="0"/>
              </a:spcBef>
            </a:pPr>
            <a:r>
              <a:rPr lang="ru-RU" u="sng" dirty="0">
                <a:solidFill>
                  <a:srgbClr val="C00000"/>
                </a:solidFill>
                <a:latin typeface="Comic Sans MS" panose="030F0702030302020204" pitchFamily="66" charset="0"/>
                <a:ea typeface="Calibri" panose="020F0502020204030204" pitchFamily="34" charset="0"/>
                <a:cs typeface="Times New Roman" panose="02020603050405020304" pitchFamily="18" charset="0"/>
              </a:rPr>
              <a:t>2 этап: Семейное чтение</a:t>
            </a:r>
            <a:r>
              <a:rPr lang="ru-RU" sz="2400" u="sng"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r>
            <a:br>
              <a:rPr lang="ru-RU" sz="2400" u="sng"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br>
            <a:r>
              <a:rPr lang="ru-RU" sz="14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r>
            <a:br>
              <a:rPr lang="ru-RU" sz="14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br>
            <a:endParaRPr lang="ru-RU" dirty="0">
              <a:solidFill>
                <a:srgbClr val="00B0F0"/>
              </a:solidFill>
            </a:endParaRPr>
          </a:p>
        </p:txBody>
      </p:sp>
      <p:pic>
        <p:nvPicPr>
          <p:cNvPr id="7" name="Рисунок 6" descr="Изображение выглядит как игрушка&#10;&#10;Описание создано с очень высокой степенью достоверности">
            <a:extLst>
              <a:ext uri="{FF2B5EF4-FFF2-40B4-BE49-F238E27FC236}">
                <a16:creationId xmlns:a16="http://schemas.microsoft.com/office/drawing/2014/main" xmlns="" id="{457C925E-B82D-4687-937B-17CE4B8E4A3C}"/>
              </a:ext>
            </a:extLst>
          </p:cNvPr>
          <p:cNvPicPr>
            <a:picLocks noGrp="1" noChangeAspect="1"/>
          </p:cNvPicPr>
          <p:nvPr>
            <p:ph type="pic" idx="1"/>
          </p:nvPr>
        </p:nvPicPr>
        <p:blipFill>
          <a:blip r:embed="rId4" cstate="print">
            <a:extLst>
              <a:ext uri="{28A0092B-C50C-407E-A947-70E740481C1C}">
                <a14:useLocalDpi xmlns:a14="http://schemas.microsoft.com/office/drawing/2010/main" xmlns="" val="0"/>
              </a:ext>
            </a:extLst>
          </a:blip>
          <a:srcRect l="9366" r="9366"/>
          <a:stretch>
            <a:fillRect/>
          </a:stretch>
        </p:blipFill>
        <p:spPr>
          <a:xfrm>
            <a:off x="222250" y="1517650"/>
            <a:ext cx="4835525" cy="4883150"/>
          </a:xfrm>
        </p:spPr>
      </p:pic>
      <p:sp>
        <p:nvSpPr>
          <p:cNvPr id="5" name="Текст 4">
            <a:extLst>
              <a:ext uri="{FF2B5EF4-FFF2-40B4-BE49-F238E27FC236}">
                <a16:creationId xmlns:a16="http://schemas.microsoft.com/office/drawing/2014/main" xmlns="" id="{4D21A830-53DB-46B1-9994-8778EB0DCB96}"/>
              </a:ext>
            </a:extLst>
          </p:cNvPr>
          <p:cNvSpPr>
            <a:spLocks noGrp="1"/>
          </p:cNvSpPr>
          <p:nvPr>
            <p:ph type="body" sz="half" idx="2"/>
          </p:nvPr>
        </p:nvSpPr>
        <p:spPr>
          <a:xfrm>
            <a:off x="5194571" y="0"/>
            <a:ext cx="6997430" cy="6857999"/>
          </a:xfrm>
        </p:spPr>
        <p:txBody>
          <a:bodyPr>
            <a:normAutofit fontScale="92500" lnSpcReduction="10000"/>
          </a:bodyPr>
          <a:lstStyle/>
          <a:p>
            <a:pPr marL="457200" lvl="0">
              <a:lnSpc>
                <a:spcPct val="107000"/>
              </a:lnSpc>
              <a:spcBef>
                <a:spcPts val="0"/>
              </a:spcBef>
            </a:pPr>
            <a:endParaRPr lang="ru-RU" sz="24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457200" lvl="0">
              <a:lnSpc>
                <a:spcPct val="107000"/>
              </a:lnSpc>
              <a:spcBef>
                <a:spcPts val="0"/>
              </a:spcBef>
            </a:pPr>
            <a:r>
              <a:rPr lang="ru-RU" sz="2400" dirty="0">
                <a:solidFill>
                  <a:srgbClr val="C00000"/>
                </a:solidFill>
                <a:latin typeface="Comic Sans MS" pitchFamily="66" charset="0"/>
                <a:ea typeface="Calibri" panose="020F0502020204030204" pitchFamily="34" charset="0"/>
                <a:cs typeface="Times New Roman" panose="02020603050405020304" pitchFamily="18" charset="0"/>
              </a:rPr>
              <a:t>Зачем читать вместе?</a:t>
            </a:r>
          </a:p>
          <a:p>
            <a:pPr marL="342900" lvl="0" indent="-342900">
              <a:lnSpc>
                <a:spcPct val="107000"/>
              </a:lnSpc>
              <a:spcBef>
                <a:spcPts val="0"/>
              </a:spcBef>
              <a:buFont typeface="+mj-lt"/>
              <a:buAutoNum type="arabicPeriod"/>
              <a:tabLst>
                <a:tab pos="457200" algn="l"/>
              </a:tabLst>
            </a:pPr>
            <a:r>
              <a:rPr lang="ru-RU" sz="24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Совместное чтение создаёт свой мир – только Ваш и Вашего ребёнка.</a:t>
            </a:r>
          </a:p>
          <a:p>
            <a:pPr marL="342900" lvl="0" indent="-342900">
              <a:lnSpc>
                <a:spcPct val="107000"/>
              </a:lnSpc>
              <a:spcBef>
                <a:spcPts val="0"/>
              </a:spcBef>
              <a:buFont typeface="+mj-lt"/>
              <a:buAutoNum type="arabicPeriod"/>
              <a:tabLst>
                <a:tab pos="457200" algn="l"/>
              </a:tabLst>
            </a:pPr>
            <a:r>
              <a:rPr lang="ru-RU" sz="24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Дети, которым читают, раньше научаться читать самостоятельно.</a:t>
            </a:r>
          </a:p>
          <a:p>
            <a:pPr marL="342900" lvl="0" indent="-342900">
              <a:lnSpc>
                <a:spcPct val="107000"/>
              </a:lnSpc>
              <a:spcBef>
                <a:spcPts val="0"/>
              </a:spcBef>
              <a:buFont typeface="+mj-lt"/>
              <a:buAutoNum type="arabicPeriod"/>
              <a:tabLst>
                <a:tab pos="457200" algn="l"/>
              </a:tabLst>
            </a:pPr>
            <a:r>
              <a:rPr lang="ru-RU" sz="24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Чтение с детьми помогает развитию их интеллекта, воображения, словарного запаса. </a:t>
            </a:r>
          </a:p>
          <a:p>
            <a:pPr marL="342900" lvl="0" indent="-342900">
              <a:lnSpc>
                <a:spcPct val="107000"/>
              </a:lnSpc>
              <a:spcBef>
                <a:spcPts val="0"/>
              </a:spcBef>
              <a:buFont typeface="+mj-lt"/>
              <a:buAutoNum type="arabicPeriod"/>
              <a:tabLst>
                <a:tab pos="457200" algn="l"/>
              </a:tabLst>
            </a:pPr>
            <a:r>
              <a:rPr lang="ru-RU" sz="24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Семейное чтение формирует эмоционально-эстетическое восприятие книги. Слушая, человек испытывает сильное влияние звучащего слова, которое позволяет передать торжество, радость, грусть, печаль, шутку, насмешку.</a:t>
            </a:r>
          </a:p>
          <a:p>
            <a:pPr marL="342900" lvl="0" indent="-342900">
              <a:lnSpc>
                <a:spcPct val="107000"/>
              </a:lnSpc>
              <a:spcBef>
                <a:spcPts val="0"/>
              </a:spcBef>
              <a:buFont typeface="+mj-lt"/>
              <a:buAutoNum type="arabicPeriod"/>
              <a:tabLst>
                <a:tab pos="457200" algn="l"/>
              </a:tabLst>
            </a:pPr>
            <a:r>
              <a:rPr lang="ru-RU" sz="24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Семейное чтение развивает способности, являющиеся основой для восприятия художественных образов.</a:t>
            </a:r>
          </a:p>
          <a:p>
            <a:pPr marL="342900" lvl="0" indent="-342900">
              <a:lnSpc>
                <a:spcPct val="107000"/>
              </a:lnSpc>
              <a:spcBef>
                <a:spcPts val="0"/>
              </a:spcBef>
              <a:buFont typeface="+mj-lt"/>
              <a:buAutoNum type="arabicPeriod"/>
              <a:tabLst>
                <a:tab pos="457200" algn="l"/>
              </a:tabLst>
            </a:pPr>
            <a:r>
              <a:rPr lang="ru-RU" sz="24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Взрослые имеют возможность наблюдать за духовным развитием ребенка и управлять им.</a:t>
            </a:r>
          </a:p>
          <a:p>
            <a:pPr marL="342900" lvl="0" indent="-342900">
              <a:lnSpc>
                <a:spcPct val="107000"/>
              </a:lnSpc>
              <a:spcBef>
                <a:spcPts val="0"/>
              </a:spcBef>
              <a:spcAft>
                <a:spcPts val="800"/>
              </a:spcAft>
              <a:buFont typeface="+mj-lt"/>
              <a:buAutoNum type="arabicPeriod"/>
              <a:tabLst>
                <a:tab pos="457200" algn="l"/>
              </a:tabLst>
            </a:pPr>
            <a:r>
              <a:rPr lang="ru-RU" sz="24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Семейное чтение - эффективный способ социализации подрастающего поколения</a:t>
            </a:r>
          </a:p>
          <a:p>
            <a:endParaRPr lang="ru-RU" dirty="0"/>
          </a:p>
        </p:txBody>
      </p:sp>
    </p:spTree>
    <p:custDataLst>
      <p:tags r:id="rId1"/>
    </p:custDataLst>
    <p:extLst>
      <p:ext uri="{BB962C8B-B14F-4D97-AF65-F5344CB8AC3E}">
        <p14:creationId xmlns:p14="http://schemas.microsoft.com/office/powerpoint/2010/main" xmlns="" val="869951365"/>
      </p:ext>
    </p:extLst>
  </p:cSld>
  <p:clrMapOvr>
    <a:masterClrMapping/>
  </p:clrMapOvr>
  <p:transition spd="slow" advTm="4102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randombar(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randombar(horizontal)">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3"/>
                                        </p:tgtEl>
                                      </p:cBhvr>
                                    </p:animEffect>
                                    <p:animScale>
                                      <p:cBhvr>
                                        <p:cTn id="4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EC5C1DBD-F017-41D4-8216-B830906B030D}"/>
              </a:ext>
            </a:extLst>
          </p:cNvPr>
          <p:cNvSpPr/>
          <p:nvPr/>
        </p:nvSpPr>
        <p:spPr>
          <a:xfrm>
            <a:off x="83127" y="0"/>
            <a:ext cx="12025745" cy="6022161"/>
          </a:xfrm>
          <a:prstGeom prst="rect">
            <a:avLst/>
          </a:prstGeom>
        </p:spPr>
        <p:txBody>
          <a:bodyPr wrap="square">
            <a:spAutoFit/>
          </a:bodyPr>
          <a:lstStyle/>
          <a:p>
            <a:pPr indent="450215">
              <a:lnSpc>
                <a:spcPct val="150000"/>
              </a:lnSpc>
              <a:spcAft>
                <a:spcPts val="800"/>
              </a:spcAft>
            </a:pPr>
            <a:r>
              <a:rPr lang="ru-RU" sz="2800" u="sng" dirty="0">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3 этап : Почитаем – поиграем.</a:t>
            </a:r>
          </a:p>
          <a:p>
            <a:pPr indent="450215">
              <a:lnSpc>
                <a:spcPct val="150000"/>
              </a:lnSpc>
              <a:spcAft>
                <a:spcPts val="800"/>
              </a:spcAft>
            </a:pPr>
            <a:r>
              <a:rPr lang="ru-RU" sz="2000" dirty="0">
                <a:solidFill>
                  <a:schemeClr val="accent1">
                    <a:lumMod val="75000"/>
                  </a:schemeClr>
                </a:solidFill>
                <a:effectLst/>
                <a:latin typeface="Times New Roman" pitchFamily="18" charset="0"/>
                <a:ea typeface="Calibri" panose="020F0502020204030204" pitchFamily="34" charset="0"/>
                <a:cs typeface="Times New Roman" pitchFamily="18" charset="0"/>
              </a:rPr>
              <a:t>Игра - необходимая составляющая здорового развития ребенка. Эмоционально важный опыт получает в игре осмысленное выражение. Главная функция игры состоит в том, чтобы превращать нечто, невообразимое в реальной жизни, в поддающиеся контролю ситуации. Это делается через символическую репрезентацию, которая дает детям возможность научиться справляться с трудностями, погружаясь в самоисследование. Игра – это специфический язык самовыражения. Часто детям трудно рассказать, что они чувствуют или, как на них повлияло то, что они пережили, но они могут выразить все это посредством игры, чем помогут взрослому приблизиться к своим мыслям и тем самым позволить помочь себе. Игрушки для детей – это слова, а игра – это речь.</a:t>
            </a:r>
          </a:p>
          <a:p>
            <a:pPr indent="450215">
              <a:lnSpc>
                <a:spcPct val="150000"/>
              </a:lnSpc>
              <a:spcAft>
                <a:spcPts val="800"/>
              </a:spcAft>
            </a:pPr>
            <a:r>
              <a:rPr lang="ru-RU" sz="2000" dirty="0">
                <a:solidFill>
                  <a:schemeClr val="accent1">
                    <a:lumMod val="75000"/>
                  </a:schemeClr>
                </a:solidFill>
                <a:effectLst/>
                <a:latin typeface="Times New Roman" pitchFamily="18" charset="0"/>
                <a:ea typeface="Calibri" panose="020F0502020204030204" pitchFamily="34" charset="0"/>
                <a:cs typeface="Times New Roman" pitchFamily="18" charset="0"/>
              </a:rPr>
              <a:t>Игра - чрезвычайно важный предмет исследования многих ученых не только в нашей стране, но и во всем Мире. Игра влияет на многие сферы жизни (как будущие, так и настоящие): развитие памяти, внимания, детская индивидуальность, рефлексия, коммуникативные навыки, уровень самоорганизации.</a:t>
            </a:r>
          </a:p>
        </p:txBody>
      </p:sp>
    </p:spTree>
    <p:extLst>
      <p:ext uri="{BB962C8B-B14F-4D97-AF65-F5344CB8AC3E}">
        <p14:creationId xmlns:p14="http://schemas.microsoft.com/office/powerpoint/2010/main" xmlns="" val="3012385705"/>
      </p:ext>
    </p:extLst>
  </p:cSld>
  <p:clrMapOvr>
    <a:masterClrMapping/>
  </p:clrMapOvr>
  <p:transition spd="slow" advTm="56909">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A55585E-720C-454B-8080-88FB628C618B}"/>
              </a:ext>
            </a:extLst>
          </p:cNvPr>
          <p:cNvSpPr/>
          <p:nvPr/>
        </p:nvSpPr>
        <p:spPr>
          <a:xfrm>
            <a:off x="237506" y="213755"/>
            <a:ext cx="11756572" cy="3862596"/>
          </a:xfrm>
          <a:prstGeom prst="rect">
            <a:avLst/>
          </a:prstGeom>
        </p:spPr>
        <p:txBody>
          <a:bodyPr wrap="square">
            <a:spAutoFit/>
          </a:bodyPr>
          <a:lstStyle/>
          <a:p>
            <a:pPr indent="450215">
              <a:lnSpc>
                <a:spcPct val="150000"/>
              </a:lnSpc>
              <a:spcAft>
                <a:spcPts val="800"/>
              </a:spcAft>
            </a:pPr>
            <a:r>
              <a:rPr lang="ru-RU" sz="5400" u="sng"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Цель:</a:t>
            </a:r>
            <a:endParaRPr lang="ru-RU" sz="54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Wingdings" panose="05000000000000000000" pitchFamily="2" charset="2"/>
              <a:buChar char="Ø"/>
            </a:pPr>
            <a:r>
              <a:rPr lang="ru-RU" sz="2400" dirty="0">
                <a:solidFill>
                  <a:schemeClr val="accent1">
                    <a:lumMod val="75000"/>
                  </a:schemeClr>
                </a:solidFill>
                <a:effectLst/>
                <a:latin typeface="Times New Roman" pitchFamily="18" charset="0"/>
                <a:ea typeface="Calibri" panose="020F0502020204030204" pitchFamily="34" charset="0"/>
                <a:cs typeface="Times New Roman" pitchFamily="18" charset="0"/>
              </a:rPr>
              <a:t>Создание игротеки, способствующее семейному чтению и досугу;</a:t>
            </a:r>
          </a:p>
          <a:p>
            <a:pPr marL="800100" lvl="1" indent="-342900">
              <a:lnSpc>
                <a:spcPct val="150000"/>
              </a:lnSpc>
              <a:spcAft>
                <a:spcPts val="800"/>
              </a:spcAft>
              <a:buFont typeface="Wingdings" panose="05000000000000000000" pitchFamily="2" charset="2"/>
              <a:buChar char="Ø"/>
            </a:pPr>
            <a:r>
              <a:rPr lang="ru-RU" sz="2400" dirty="0">
                <a:solidFill>
                  <a:schemeClr val="accent1">
                    <a:lumMod val="75000"/>
                  </a:schemeClr>
                </a:solidFill>
                <a:effectLst/>
                <a:latin typeface="Times New Roman" pitchFamily="18" charset="0"/>
                <a:ea typeface="Calibri" panose="020F0502020204030204" pitchFamily="34" charset="0"/>
                <a:cs typeface="Times New Roman" pitchFamily="18" charset="0"/>
              </a:rPr>
              <a:t>Воспитание у детей любви к чтению, книге, формирование читательских потребностей, художественного вкуса;</a:t>
            </a:r>
          </a:p>
          <a:p>
            <a:pPr marL="800100" lvl="1" indent="-342900">
              <a:lnSpc>
                <a:spcPct val="150000"/>
              </a:lnSpc>
              <a:spcAft>
                <a:spcPts val="800"/>
              </a:spcAft>
              <a:buFont typeface="Wingdings" panose="05000000000000000000" pitchFamily="2" charset="2"/>
              <a:buChar char="Ø"/>
            </a:pPr>
            <a:r>
              <a:rPr lang="ru-RU" sz="2400" dirty="0">
                <a:solidFill>
                  <a:schemeClr val="accent1">
                    <a:lumMod val="75000"/>
                  </a:schemeClr>
                </a:solidFill>
                <a:effectLst/>
                <a:latin typeface="Times New Roman" pitchFamily="18" charset="0"/>
                <a:ea typeface="Calibri" panose="020F0502020204030204" pitchFamily="34" charset="0"/>
                <a:cs typeface="Times New Roman" pitchFamily="18" charset="0"/>
              </a:rPr>
              <a:t>Содействие духовному сплочению семьи, укреплению внутрисемейных связей.</a:t>
            </a:r>
          </a:p>
        </p:txBody>
      </p:sp>
    </p:spTree>
    <p:extLst>
      <p:ext uri="{BB962C8B-B14F-4D97-AF65-F5344CB8AC3E}">
        <p14:creationId xmlns:p14="http://schemas.microsoft.com/office/powerpoint/2010/main" xmlns="" val="891499173"/>
      </p:ext>
    </p:extLst>
  </p:cSld>
  <p:clrMapOvr>
    <a:masterClrMapping/>
  </p:clrMapOvr>
  <p:transition spd="slow" advTm="1234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E1C1D3EF-53F9-4B15-9425-D9BE6249C916}"/>
              </a:ext>
            </a:extLst>
          </p:cNvPr>
          <p:cNvSpPr/>
          <p:nvPr/>
        </p:nvSpPr>
        <p:spPr>
          <a:xfrm>
            <a:off x="0" y="-223282"/>
            <a:ext cx="12192000" cy="7304564"/>
          </a:xfrm>
          <a:prstGeom prst="rect">
            <a:avLst/>
          </a:prstGeom>
        </p:spPr>
        <p:txBody>
          <a:bodyPr wrap="square">
            <a:spAutoFit/>
          </a:bodyPr>
          <a:lstStyle/>
          <a:p>
            <a:pPr indent="450215">
              <a:lnSpc>
                <a:spcPct val="150000"/>
              </a:lnSpc>
              <a:spcAft>
                <a:spcPts val="800"/>
              </a:spcAft>
            </a:pPr>
            <a:r>
              <a:rPr lang="ru-RU" sz="4800" u="sng"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Задачи:</a:t>
            </a:r>
            <a:endParaRPr lang="ru-RU" sz="48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a:p>
            <a:pPr marL="216000" indent="-216000">
              <a:lnSpc>
                <a:spcPct val="150000"/>
              </a:lnSpc>
              <a:spcAft>
                <a:spcPts val="600"/>
              </a:spcAft>
              <a:buFont typeface="Wingdings" panose="05000000000000000000" pitchFamily="2" charset="2"/>
              <a:buChar char="Ø"/>
            </a:pPr>
            <a:r>
              <a:rPr lang="ru-RU" sz="2400" dirty="0">
                <a:effectLst/>
                <a:latin typeface="Times New Roman" pitchFamily="18" charset="0"/>
                <a:ea typeface="Calibri" panose="020F0502020204030204" pitchFamily="34" charset="0"/>
                <a:cs typeface="Times New Roman" pitchFamily="18" charset="0"/>
              </a:rPr>
              <a:t>-  </a:t>
            </a:r>
            <a:r>
              <a:rPr lang="ru-RU" sz="2400" dirty="0">
                <a:solidFill>
                  <a:schemeClr val="accent1">
                    <a:lumMod val="75000"/>
                  </a:schemeClr>
                </a:solidFill>
                <a:effectLst/>
                <a:latin typeface="Times New Roman" pitchFamily="18" charset="0"/>
                <a:ea typeface="Calibri" panose="020F0502020204030204" pitchFamily="34" charset="0"/>
                <a:cs typeface="Times New Roman" pitchFamily="18" charset="0"/>
              </a:rPr>
              <a:t>Изучить интересы и потребности пользователей библиотеки</a:t>
            </a:r>
          </a:p>
          <a:p>
            <a:pPr marL="216000" indent="-216000">
              <a:lnSpc>
                <a:spcPct val="150000"/>
              </a:lnSpc>
              <a:spcAft>
                <a:spcPts val="600"/>
              </a:spcAft>
              <a:buFont typeface="Wingdings" panose="05000000000000000000" pitchFamily="2" charset="2"/>
              <a:buChar char="Ø"/>
            </a:pPr>
            <a:r>
              <a:rPr lang="ru-RU" sz="2400" dirty="0">
                <a:solidFill>
                  <a:schemeClr val="accent1">
                    <a:lumMod val="75000"/>
                  </a:schemeClr>
                </a:solidFill>
                <a:effectLst/>
                <a:latin typeface="Times New Roman" pitchFamily="18" charset="0"/>
                <a:ea typeface="Calibri" panose="020F0502020204030204" pitchFamily="34" charset="0"/>
                <a:cs typeface="Times New Roman" pitchFamily="18" charset="0"/>
              </a:rPr>
              <a:t>- Организовать совместный досуг детей и родителей;</a:t>
            </a:r>
          </a:p>
          <a:p>
            <a:pPr marL="216000" indent="-216000">
              <a:lnSpc>
                <a:spcPct val="150000"/>
              </a:lnSpc>
              <a:spcAft>
                <a:spcPts val="600"/>
              </a:spcAft>
              <a:buFont typeface="Wingdings" panose="05000000000000000000" pitchFamily="2" charset="2"/>
              <a:buChar char="Ø"/>
            </a:pPr>
            <a:r>
              <a:rPr lang="ru-RU" sz="2400" dirty="0">
                <a:solidFill>
                  <a:schemeClr val="accent1">
                    <a:lumMod val="75000"/>
                  </a:schemeClr>
                </a:solidFill>
                <a:effectLst/>
                <a:latin typeface="Times New Roman" pitchFamily="18" charset="0"/>
                <a:ea typeface="Calibri" panose="020F0502020204030204" pitchFamily="34" charset="0"/>
                <a:cs typeface="Times New Roman" pitchFamily="18" charset="0"/>
              </a:rPr>
              <a:t>- Формирование позитивного отношения к чтению </a:t>
            </a:r>
          </a:p>
          <a:p>
            <a:pPr marL="216000" indent="-216000">
              <a:lnSpc>
                <a:spcPct val="150000"/>
              </a:lnSpc>
              <a:spcAft>
                <a:spcPts val="600"/>
              </a:spcAft>
              <a:buFont typeface="Wingdings" panose="05000000000000000000" pitchFamily="2" charset="2"/>
              <a:buChar char="Ø"/>
            </a:pPr>
            <a:r>
              <a:rPr lang="ru-RU" sz="2400" dirty="0">
                <a:solidFill>
                  <a:schemeClr val="accent1">
                    <a:lumMod val="75000"/>
                  </a:schemeClr>
                </a:solidFill>
                <a:effectLst/>
                <a:latin typeface="Times New Roman" pitchFamily="18" charset="0"/>
                <a:ea typeface="Calibri" panose="020F0502020204030204" pitchFamily="34" charset="0"/>
                <a:cs typeface="Times New Roman" pitchFamily="18" charset="0"/>
              </a:rPr>
              <a:t>- Оборудовать зону для проведения теоретических занятий и мастер-классов для родителей и детей </a:t>
            </a:r>
          </a:p>
          <a:p>
            <a:pPr marL="216000" indent="-216000">
              <a:lnSpc>
                <a:spcPct val="150000"/>
              </a:lnSpc>
              <a:spcAft>
                <a:spcPts val="600"/>
              </a:spcAft>
              <a:buFont typeface="Wingdings" panose="05000000000000000000" pitchFamily="2" charset="2"/>
              <a:buChar char="Ø"/>
            </a:pPr>
            <a:r>
              <a:rPr lang="ru-RU" sz="2400" dirty="0">
                <a:solidFill>
                  <a:schemeClr val="accent1">
                    <a:lumMod val="75000"/>
                  </a:schemeClr>
                </a:solidFill>
                <a:effectLst/>
                <a:latin typeface="Times New Roman" pitchFamily="18" charset="0"/>
                <a:ea typeface="Calibri" panose="020F0502020204030204" pitchFamily="34" charset="0"/>
                <a:cs typeface="Times New Roman" pitchFamily="18" charset="0"/>
              </a:rPr>
              <a:t>- Организовать мероприятия </a:t>
            </a:r>
            <a:r>
              <a:rPr lang="ru-RU" sz="2400" dirty="0" smtClean="0">
                <a:solidFill>
                  <a:schemeClr val="accent1">
                    <a:lumMod val="75000"/>
                  </a:schemeClr>
                </a:solidFill>
                <a:effectLst/>
                <a:latin typeface="Times New Roman" pitchFamily="18" charset="0"/>
                <a:ea typeface="Calibri" panose="020F0502020204030204" pitchFamily="34" charset="0"/>
                <a:cs typeface="Times New Roman" pitchFamily="18" charset="0"/>
              </a:rPr>
              <a:t>направленные </a:t>
            </a:r>
            <a:r>
              <a:rPr lang="ru-RU" sz="2400" dirty="0">
                <a:solidFill>
                  <a:schemeClr val="accent1">
                    <a:lumMod val="75000"/>
                  </a:schemeClr>
                </a:solidFill>
                <a:effectLst/>
                <a:latin typeface="Times New Roman" pitchFamily="18" charset="0"/>
                <a:ea typeface="Calibri" panose="020F0502020204030204" pitchFamily="34" charset="0"/>
                <a:cs typeface="Times New Roman" pitchFamily="18" charset="0"/>
              </a:rPr>
              <a:t>на укрепление семейных ценностей и традиций на базе детской библиотеки;</a:t>
            </a:r>
          </a:p>
          <a:p>
            <a:pPr marL="216000" indent="-216000">
              <a:lnSpc>
                <a:spcPct val="150000"/>
              </a:lnSpc>
              <a:spcAft>
                <a:spcPts val="600"/>
              </a:spcAft>
              <a:buFont typeface="Wingdings" panose="05000000000000000000" pitchFamily="2" charset="2"/>
              <a:buChar char="Ø"/>
            </a:pPr>
            <a:r>
              <a:rPr lang="ru-RU" sz="2400" dirty="0">
                <a:solidFill>
                  <a:schemeClr val="accent1">
                    <a:lumMod val="75000"/>
                  </a:schemeClr>
                </a:solidFill>
                <a:effectLst/>
                <a:latin typeface="Times New Roman" pitchFamily="18" charset="0"/>
                <a:ea typeface="Calibri" panose="020F0502020204030204" pitchFamily="34" charset="0"/>
                <a:cs typeface="Times New Roman" pitchFamily="18" charset="0"/>
              </a:rPr>
              <a:t>- Обеспечить консультирование по вопросам детского чтения;</a:t>
            </a:r>
          </a:p>
          <a:p>
            <a:pPr marL="216000" indent="-216000">
              <a:lnSpc>
                <a:spcPct val="150000"/>
              </a:lnSpc>
              <a:spcAft>
                <a:spcPts val="600"/>
              </a:spcAft>
              <a:buFont typeface="Wingdings" panose="05000000000000000000" pitchFamily="2" charset="2"/>
              <a:buChar char="Ø"/>
            </a:pPr>
            <a:r>
              <a:rPr lang="ru-RU" sz="2400" dirty="0">
                <a:solidFill>
                  <a:schemeClr val="accent1">
                    <a:lumMod val="75000"/>
                  </a:schemeClr>
                </a:solidFill>
                <a:effectLst/>
                <a:latin typeface="Times New Roman" pitchFamily="18" charset="0"/>
                <a:ea typeface="Calibri" panose="020F0502020204030204" pitchFamily="34" charset="0"/>
                <a:cs typeface="Times New Roman" pitchFamily="18" charset="0"/>
              </a:rPr>
              <a:t>- Сформировать у родителей положительный </a:t>
            </a:r>
            <a:r>
              <a:rPr lang="ru-RU" sz="2400" dirty="0" smtClean="0">
                <a:solidFill>
                  <a:schemeClr val="accent1">
                    <a:lumMod val="75000"/>
                  </a:schemeClr>
                </a:solidFill>
                <a:effectLst/>
                <a:latin typeface="Times New Roman" pitchFamily="18" charset="0"/>
                <a:ea typeface="Calibri" panose="020F0502020204030204" pitchFamily="34" charset="0"/>
                <a:cs typeface="Times New Roman" pitchFamily="18" charset="0"/>
              </a:rPr>
              <a:t>образ </a:t>
            </a:r>
            <a:r>
              <a:rPr lang="ru-RU" sz="2400" dirty="0">
                <a:solidFill>
                  <a:schemeClr val="accent1">
                    <a:lumMod val="75000"/>
                  </a:schemeClr>
                </a:solidFill>
                <a:effectLst/>
                <a:latin typeface="Times New Roman" pitchFamily="18" charset="0"/>
                <a:ea typeface="Calibri" panose="020F0502020204030204" pitchFamily="34" charset="0"/>
                <a:cs typeface="Times New Roman" pitchFamily="18" charset="0"/>
              </a:rPr>
              <a:t>библиотеки как центра семейного обучения и досуга</a:t>
            </a:r>
            <a:r>
              <a:rPr lang="ru-RU" sz="2400" dirty="0">
                <a:effectLst/>
                <a:latin typeface="Times New Roman" pitchFamily="18" charset="0"/>
                <a:ea typeface="Calibri" panose="020F0502020204030204" pitchFamily="34" charset="0"/>
                <a:cs typeface="Times New Roman" pitchFamily="18" charset="0"/>
              </a:rPr>
              <a:t>.</a:t>
            </a:r>
          </a:p>
        </p:txBody>
      </p:sp>
    </p:spTree>
    <p:extLst>
      <p:ext uri="{BB962C8B-B14F-4D97-AF65-F5344CB8AC3E}">
        <p14:creationId xmlns:p14="http://schemas.microsoft.com/office/powerpoint/2010/main" xmlns="" val="3640287010"/>
      </p:ext>
    </p:extLst>
  </p:cSld>
  <p:clrMapOvr>
    <a:masterClrMapping/>
  </p:clrMapOvr>
  <p:transition spd="slow" advTm="28112">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ags/tag3.xml><?xml version="1.0" encoding="utf-8"?>
<p:tagLst xmlns:a="http://schemas.openxmlformats.org/drawingml/2006/main" xmlns:r="http://schemas.openxmlformats.org/officeDocument/2006/relationships" xmlns:p="http://schemas.openxmlformats.org/presentationml/2006/main">
  <p:tag name="TIMING" val="|0.2|1.3|1.9|2|2.1"/>
</p:tagLst>
</file>

<file path=ppt/tags/tag4.xml><?xml version="1.0" encoding="utf-8"?>
<p:tagLst xmlns:a="http://schemas.openxmlformats.org/drawingml/2006/main" xmlns:r="http://schemas.openxmlformats.org/officeDocument/2006/relationships" xmlns:p="http://schemas.openxmlformats.org/presentationml/2006/main">
  <p:tag name="TIMING" val="|0.1|3.6|2.1|4.7|3.9|12.7|4.7|4.3|3.5"/>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Густая тень">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7341</TotalTime>
  <Words>1112</Words>
  <Application>Microsoft Office PowerPoint</Application>
  <PresentationFormat>Произвольный</PresentationFormat>
  <Paragraphs>152</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               П Р О Е К Т Игротека  «Через игру к чтению» </vt:lpstr>
      <vt:lpstr>Авторы проекта:</vt:lpstr>
      <vt:lpstr>Слайд 3</vt:lpstr>
      <vt:lpstr>Статистика библиотеки:</vt:lpstr>
      <vt:lpstr>        Обоснованность проекта:</vt:lpstr>
      <vt:lpstr>2 этап: Семейное чтение  </vt:lpstr>
      <vt:lpstr>Слайд 7</vt:lpstr>
      <vt:lpstr>Слайд 8</vt:lpstr>
      <vt:lpstr>Слайд 9</vt:lpstr>
      <vt:lpstr>Слайд 10</vt:lpstr>
      <vt:lpstr>Слайд 11</vt:lpstr>
      <vt:lpstr>Слайд 12</vt:lpstr>
      <vt:lpstr>Смета </vt:lpstr>
      <vt:lpstr>Слайд 14</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 Р О Е К Т Игротека «Через игру -  к чтению» </dc:title>
  <dc:creator>Резеда Байбурина</dc:creator>
  <cp:lastModifiedBy>ДО</cp:lastModifiedBy>
  <cp:revision>50</cp:revision>
  <dcterms:created xsi:type="dcterms:W3CDTF">2018-02-13T11:33:48Z</dcterms:created>
  <dcterms:modified xsi:type="dcterms:W3CDTF">2018-02-26T07:45:39Z</dcterms:modified>
</cp:coreProperties>
</file>