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649B-0B32-4B7D-A74A-9391B4A65A8E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E021-7800-4CD4-9BF7-EE770B62F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a.wikipedia.org/wiki/%D0%A0%D3%99%D1%81%D0%B5%D0%BC:KarimM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80900" name="Picture 2" descr="C:\Documents and Settings\azot\Мои документы\Мои рисунки\tsishminski_r-n_3_det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0"/>
            <a:ext cx="6143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6286500" y="3214688"/>
            <a:ext cx="928688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Овал 12">
            <a:hlinkClick r:id="rId3" action="ppaction://hlinksldjump"/>
          </p:cNvPr>
          <p:cNvSpPr/>
          <p:nvPr/>
        </p:nvSpPr>
        <p:spPr>
          <a:xfrm>
            <a:off x="6732588" y="2492375"/>
            <a:ext cx="1214437" cy="7143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9900CC"/>
                </a:solidFill>
                <a:latin typeface="BelZAGZ" pitchFamily="18" charset="0"/>
              </a:rPr>
              <a:t>Мостай </a:t>
            </a:r>
            <a:r>
              <a:rPr lang="ru-RU" sz="1600" dirty="0" smtClean="0">
                <a:solidFill>
                  <a:srgbClr val="9900CC"/>
                </a:solidFill>
                <a:latin typeface="BelZAGZ" pitchFamily="18" charset="0"/>
              </a:rPr>
              <a:t>Кәрим</a:t>
            </a:r>
            <a:endParaRPr lang="ru-RU" sz="1600" dirty="0">
              <a:solidFill>
                <a:srgbClr val="9900CC"/>
              </a:solidFill>
              <a:latin typeface="BelZAGZ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>
            <a:off x="5500688" y="4286250"/>
            <a:ext cx="1285875" cy="1000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Овал 20">
            <a:hlinkClick r:id="rId4" action="ppaction://hlinksldjump"/>
          </p:cNvPr>
          <p:cNvSpPr/>
          <p:nvPr/>
        </p:nvSpPr>
        <p:spPr>
          <a:xfrm>
            <a:off x="6715125" y="5072063"/>
            <a:ext cx="2000279" cy="7143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9900CC"/>
                </a:solidFill>
                <a:latin typeface="BelZAGZ" pitchFamily="18" charset="0"/>
              </a:rPr>
              <a:t>Динис Исламов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V="1">
            <a:off x="5429250" y="5143500"/>
            <a:ext cx="928688" cy="928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Овал 23">
            <a:hlinkClick r:id="rId5" action="ppaction://hlinksldjump"/>
          </p:cNvPr>
          <p:cNvSpPr/>
          <p:nvPr/>
        </p:nvSpPr>
        <p:spPr>
          <a:xfrm>
            <a:off x="6156325" y="5949950"/>
            <a:ext cx="1357313" cy="642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9900CC"/>
                </a:solidFill>
                <a:latin typeface="BelZAGZ" pitchFamily="18" charset="0"/>
              </a:rPr>
              <a:t>Муса </a:t>
            </a:r>
            <a:r>
              <a:rPr lang="ru-RU" sz="1600" dirty="0" err="1" smtClean="0">
                <a:solidFill>
                  <a:srgbClr val="9900CC"/>
                </a:solidFill>
                <a:latin typeface="BelZAGZ" pitchFamily="18" charset="0"/>
              </a:rPr>
              <a:t>Ғә</a:t>
            </a:r>
            <a:r>
              <a:rPr lang="ru-RU" sz="1600" dirty="0" err="1" smtClean="0">
                <a:solidFill>
                  <a:srgbClr val="9900CC"/>
                </a:solidFill>
                <a:latin typeface="BelZAGZ" pitchFamily="18" charset="0"/>
              </a:rPr>
              <a:t>ли</a:t>
            </a:r>
            <a:endParaRPr lang="ru-RU" sz="1600" dirty="0">
              <a:solidFill>
                <a:srgbClr val="9900CC"/>
              </a:solidFill>
              <a:latin typeface="BelZAGZ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714625" y="3357563"/>
            <a:ext cx="1000125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Овал 28">
            <a:hlinkClick r:id="rId6" action="ppaction://hlinksldjump"/>
          </p:cNvPr>
          <p:cNvSpPr/>
          <p:nvPr/>
        </p:nvSpPr>
        <p:spPr>
          <a:xfrm>
            <a:off x="1476375" y="2565400"/>
            <a:ext cx="1582738" cy="9302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9900CC"/>
                </a:solidFill>
                <a:latin typeface="BelZAGZ" pitchFamily="18" charset="0"/>
              </a:rPr>
              <a:t>Ғ</a:t>
            </a:r>
            <a:r>
              <a:rPr lang="ru-RU" sz="1600" dirty="0" smtClean="0">
                <a:solidFill>
                  <a:srgbClr val="9900CC"/>
                </a:solidFill>
                <a:latin typeface="BelZAGZ" pitchFamily="18" charset="0"/>
              </a:rPr>
              <a:t>абдулла </a:t>
            </a:r>
            <a:r>
              <a:rPr lang="ru-RU" sz="1600" dirty="0">
                <a:solidFill>
                  <a:srgbClr val="9900CC"/>
                </a:solidFill>
                <a:latin typeface="BelZAGZ" pitchFamily="18" charset="0"/>
              </a:rPr>
              <a:t>Байбурин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>
            <a:off x="6357938" y="3500438"/>
            <a:ext cx="1143000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Овал 31">
            <a:hlinkClick r:id="rId7" action="ppaction://hlinksldjump"/>
          </p:cNvPr>
          <p:cNvSpPr/>
          <p:nvPr/>
        </p:nvSpPr>
        <p:spPr>
          <a:xfrm>
            <a:off x="7143750" y="3429000"/>
            <a:ext cx="1316038" cy="5715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9900CC"/>
                </a:solidFill>
                <a:latin typeface="BelZAGZ" pitchFamily="18" charset="0"/>
              </a:rPr>
              <a:t>Сәйфи </a:t>
            </a:r>
            <a:r>
              <a:rPr lang="ru-RU" sz="1600" dirty="0" err="1">
                <a:solidFill>
                  <a:srgbClr val="9900CC"/>
                </a:solidFill>
                <a:latin typeface="BelZAGZ" pitchFamily="18" charset="0"/>
              </a:rPr>
              <a:t>Ҡ</a:t>
            </a:r>
            <a:r>
              <a:rPr lang="ru-RU" sz="1600" dirty="0" err="1" smtClean="0">
                <a:solidFill>
                  <a:srgbClr val="9900CC"/>
                </a:solidFill>
                <a:latin typeface="BelZAGZ" pitchFamily="18" charset="0"/>
              </a:rPr>
              <a:t>удаш</a:t>
            </a:r>
            <a:endParaRPr lang="ru-RU" sz="1600" dirty="0">
              <a:solidFill>
                <a:srgbClr val="9900CC"/>
              </a:solidFill>
              <a:latin typeface="BelZAGZ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2714625" y="4143375"/>
            <a:ext cx="1500188" cy="142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Овал 34">
            <a:hlinkClick r:id="rId8" action="ppaction://hlinksldjump"/>
          </p:cNvPr>
          <p:cNvSpPr/>
          <p:nvPr/>
        </p:nvSpPr>
        <p:spPr>
          <a:xfrm>
            <a:off x="1643063" y="4000500"/>
            <a:ext cx="1143000" cy="50006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9900CC"/>
                </a:solidFill>
                <a:latin typeface="BelZAGZ" pitchFamily="18" charset="0"/>
              </a:rPr>
              <a:t>Рәхим </a:t>
            </a:r>
            <a:r>
              <a:rPr lang="ru-RU" sz="1600" dirty="0">
                <a:solidFill>
                  <a:srgbClr val="9900CC"/>
                </a:solidFill>
                <a:latin typeface="BelZAGZ" pitchFamily="18" charset="0"/>
              </a:rPr>
              <a:t>Саттар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2714612" y="4887469"/>
            <a:ext cx="1500188" cy="212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Овал 37">
            <a:hlinkClick r:id="rId9" action="ppaction://hlinksldjump"/>
          </p:cNvPr>
          <p:cNvSpPr/>
          <p:nvPr/>
        </p:nvSpPr>
        <p:spPr>
          <a:xfrm>
            <a:off x="1476375" y="4778280"/>
            <a:ext cx="2238375" cy="8023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9900CC"/>
                </a:solidFill>
                <a:latin typeface="BelZAGZ" pitchFamily="18" charset="0"/>
              </a:rPr>
              <a:t>Миңлегөл Хисмәтуллина</a:t>
            </a:r>
            <a:endParaRPr lang="ru-RU" sz="1600" dirty="0">
              <a:solidFill>
                <a:srgbClr val="9900CC"/>
              </a:solidFill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4" grpId="0" animBg="1"/>
      <p:bldP spid="29" grpId="0" animBg="1"/>
      <p:bldP spid="32" grpId="0" animBg="1"/>
      <p:bldP spid="35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900" dirty="0" smtClean="0"/>
              <a:t>	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Ике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генә йыл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Әммә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улар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миңә күп нәмә бирҙе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Мин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ҡаҙаҡ телен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уларҙың фольклорын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өйрәндем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күп йырҙар ишеттем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аҡындар күп тарихтар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һөйләне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Был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изге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күңелле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эшһөйәр халыҡты яратып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киттем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Мин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унда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әҙәбиәттә үҙ көсөмдә тәүге тапҡыр һынап ҡараным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Ҡустанайҙа бөйөк Туҡайҙың вафаты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тураһында ишеттем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һәм Туҡай тураһында тәүге шиғырымды яҙҙым.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Минең бик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тә данлыҡлы “Ғәлиә” мәҙрәсәһендә уҡығым килә ине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унда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дини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белем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менән бер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рәттән донъяуи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белем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дә бирәләр ине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бит.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Һәм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мин был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бәхеткә ирештем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унда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ҡаҙаҡ Бәйембәт Майлин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Шәйехзада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Бабич,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Хәсән Туфан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кеүек яҡшы кешеләр менән дуҫлаштым.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Ошонда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мин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тәүге тапҡыр Мәжит Ғафури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Сәғит Рәмиевты күрҙем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Өс йыл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ваҡыт һиҙелмәй ҙә үтеп китте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Октябрь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революцияһынан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һуң ауылда мәктәптә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уҡыттым</a:t>
            </a:r>
            <a:r>
              <a:rPr lang="ru-RU" sz="240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1925</a:t>
            </a:r>
            <a:r>
              <a:rPr lang="ru-RU" sz="240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йылда ғына Өфөгә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күстем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Тәүҙә “Башҡортостан” редакцияһында, һуңынан “Яңы ауыл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”да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эшләнем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Мәжит Ғафури менән яҡындан дуҫлашып киттем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Мәжит Ғафури үпкә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туберкулезы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менән сирле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ине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Ул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саҡта көслө дарыуҙар булманы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Башҡорт хөкүмәте шағир тере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саҡта уның алты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том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әҫәрҙәрен сығарыуҙы тиҙләтергә ҡарар итә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Ғафуриҙың теләге буйынса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был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яуаплы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эште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миңә һәм 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Булат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Ишемғоловҡа йөкмәттеләр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Беҙ көн-төн ал-ял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LiteraturnayaITT" pitchFamily="18" charset="0"/>
              </a:rPr>
              <a:t>белмәй эшләнек.</a:t>
            </a:r>
            <a:r>
              <a:rPr lang="ru-RU" sz="24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</a:p>
        </p:txBody>
      </p:sp>
      <p:sp>
        <p:nvSpPr>
          <p:cNvPr id="90115" name="Заголовок 1"/>
          <p:cNvSpPr>
            <a:spLocks noGrp="1"/>
          </p:cNvSpPr>
          <p:nvPr>
            <p:ph type="title"/>
          </p:nvPr>
        </p:nvSpPr>
        <p:spPr>
          <a:xfrm>
            <a:off x="468313" y="71438"/>
            <a:ext cx="8218487" cy="7651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elZAGZ" pitchFamily="18" charset="0"/>
              </a:rPr>
              <a:t>Сәйфи </a:t>
            </a:r>
            <a:r>
              <a:rPr lang="ru-RU" dirty="0" err="1">
                <a:solidFill>
                  <a:srgbClr val="FF0000"/>
                </a:solidFill>
                <a:latin typeface="BelZAGZ" pitchFamily="18" charset="0"/>
              </a:rPr>
              <a:t>Ҡ</a:t>
            </a:r>
            <a:r>
              <a:rPr lang="ru-RU" dirty="0" err="1" smtClean="0">
                <a:solidFill>
                  <a:srgbClr val="FF0000"/>
                </a:solidFill>
                <a:latin typeface="BelZAGZ" pitchFamily="18" charset="0"/>
              </a:rPr>
              <a:t>удаш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45942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ru-RU" sz="1900" dirty="0" smtClean="0">
                <a:latin typeface="BelZAGZ" pitchFamily="18" charset="0"/>
              </a:rPr>
              <a:t>	  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Ләкин беҙгә эште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тамамларға бирмәнеләр.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Кемдеңдер ошаҡлауы арҡаһында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мине “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Етегән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”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тигән ниндәйҙер йәшерен ойошмала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ҡатнашыуҙа ғәйепләнеләр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Минең үҙемде тыңларға ла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теләмәнеләр, партиянан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сығарҙылар.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“Октябрь” журналы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мөхәррире  булып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эшләп йөрөгәнемдә эштән ҡыуҙылар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Ҡулға алыуҙан ҡурсалап, 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мине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Ҡыйғы районына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ебәрҙеләр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…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     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Сәйфи Ҡудаш Ҡыйғы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район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гәзитен ойоштороуҙа төп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роль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уйнай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Ҡыйғыла эшләгәнендә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(1930-1931)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баҫмала йыш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сығыш яһай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ҙур әҫәр өсөн материалдар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йыя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һәм уның шиғыр менән яҙылған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“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Ҡушҡайын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” романы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донъя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күрә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Унда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коллективлаштырыу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колхоздарҙы нығытыу тураһында һөйләнелә.Һуңынан шағир Өфөгә әйләнеп ҡайта, ләкин эш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бирмәйҙәр.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ВКП(б)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Үҙәк Комитетына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партия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сафына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ҡайтарыуҙарын һорап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апелляция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яҙа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1927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йылдан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кире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ҡайтаралар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.  30-сы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йылдар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уртаһынан Сәйфи Ҡудаш үҙен тулыһынса әҙәби ижадҡа арнай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Башҡорт әҙәбиәте аҡһаҡалының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80-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дән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ашыу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исем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менән китаптары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сыға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. Улар күп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телдәргә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тәржемә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ителгән.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1964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йылда Сәйфи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Ҡудашҡа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 Башҡортостандың халыҡ шағиры исеме бирелә, </a:t>
            </a:r>
            <a:r>
              <a:rPr lang="ru-RU" sz="2900" smtClean="0">
                <a:solidFill>
                  <a:srgbClr val="9900CC"/>
                </a:solidFill>
                <a:latin typeface="LiteraturnayaITT" pitchFamily="18" charset="0"/>
              </a:rPr>
              <a:t>ә </a:t>
            </a:r>
            <a:r>
              <a:rPr lang="ru-RU" sz="290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1985</a:t>
            </a:r>
            <a:r>
              <a:rPr lang="ru-RU" sz="290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йылда “Шиғырҙар һәм поэмалар” китабы өсөн Салауат Юлаев исемендәге </a:t>
            </a:r>
            <a:r>
              <a:rPr lang="ru-RU" sz="2900" dirty="0" err="1" smtClean="0">
                <a:solidFill>
                  <a:srgbClr val="9900CC"/>
                </a:solidFill>
                <a:latin typeface="LiteraturnayaITT" pitchFamily="18" charset="0"/>
              </a:rPr>
              <a:t>премияға</a:t>
            </a:r>
            <a:r>
              <a:rPr lang="ru-RU" sz="2900" dirty="0" smtClean="0">
                <a:latin typeface="LiteraturnayaITT" pitchFamily="18" charset="0"/>
              </a:rPr>
              <a:t> </a:t>
            </a:r>
            <a:r>
              <a:rPr lang="ru-RU" sz="2900" dirty="0" smtClean="0">
                <a:solidFill>
                  <a:srgbClr val="9900CC"/>
                </a:solidFill>
                <a:latin typeface="LiteraturnayaITT" pitchFamily="18" charset="0"/>
              </a:rPr>
              <a:t>лайыҡ була</a:t>
            </a:r>
            <a:r>
              <a:rPr lang="ru-RU" sz="2900" dirty="0" smtClean="0">
                <a:latin typeface="LiteraturnayaITT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sz="2400" dirty="0" smtClean="0">
              <a:latin typeface="BelZAGZ" pitchFamily="18" charset="0"/>
            </a:endParaRPr>
          </a:p>
        </p:txBody>
      </p:sp>
      <p:sp>
        <p:nvSpPr>
          <p:cNvPr id="9113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BelZAGZ" pitchFamily="18" charset="0"/>
              </a:rPr>
              <a:t>Сәйфи </a:t>
            </a:r>
            <a:r>
              <a:rPr lang="ru-RU" sz="4000" dirty="0" err="1">
                <a:solidFill>
                  <a:srgbClr val="FF0000"/>
                </a:solidFill>
                <a:latin typeface="BelZAGZ" pitchFamily="18" charset="0"/>
              </a:rPr>
              <a:t>Ҡ</a:t>
            </a:r>
            <a:r>
              <a:rPr lang="ru-RU" sz="4000" dirty="0" err="1" smtClean="0">
                <a:solidFill>
                  <a:srgbClr val="FF0000"/>
                </a:solidFill>
                <a:latin typeface="BelZAGZ" pitchFamily="18" charset="0"/>
              </a:rPr>
              <a:t>удаш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Рәхим Сатт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71438"/>
            <a:ext cx="13922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Заголовок 1"/>
          <p:cNvSpPr>
            <a:spLocks noGrp="1"/>
          </p:cNvSpPr>
          <p:nvPr>
            <p:ph type="title"/>
          </p:nvPr>
        </p:nvSpPr>
        <p:spPr>
          <a:xfrm>
            <a:off x="1835150" y="0"/>
            <a:ext cx="4752975" cy="8366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66"/>
                </a:solidFill>
                <a:latin typeface="BelZAGZ" pitchFamily="18" charset="0"/>
              </a:rPr>
              <a:t>Рәхим </a:t>
            </a:r>
            <a:r>
              <a:rPr lang="ru-RU" dirty="0" smtClean="0">
                <a:solidFill>
                  <a:srgbClr val="FF0066"/>
                </a:solidFill>
                <a:latin typeface="BelZAGZ" pitchFamily="18" charset="0"/>
              </a:rPr>
              <a:t>Саттар</a:t>
            </a: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1900" dirty="0" smtClean="0">
                <a:latin typeface="BelZAGZ" pitchFamily="18" charset="0"/>
              </a:rPr>
              <a:t>		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Рәхим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Саттар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-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Ғә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бдерәхим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Сөләймән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улы </a:t>
            </a:r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бделсаттаров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)15август1912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йылында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Шишмә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районы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Түбән Хәжәт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ауылында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тыуа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Йәштән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BelZAGZ" pitchFamily="18" charset="0"/>
              </a:rPr>
              <a:t>ү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к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ә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ҙә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биәткә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ғ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ашиҡ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булып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дүртенсе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класта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сағында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шиғырҙар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яҙа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башлай.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Һигеҙ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йәшендә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үҙе </a:t>
            </a:r>
            <a:r>
              <a:rPr lang="ru-RU" sz="2000" dirty="0" err="1">
                <a:solidFill>
                  <a:srgbClr val="0000FF"/>
                </a:solidFill>
                <a:latin typeface="BelZAGZ" pitchFamily="18" charset="0"/>
              </a:rPr>
              <a:t>ҡ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ыуыш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яһап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балыҡ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тотоп,өйгә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лә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ҡайтмайынса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аҙналар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буйына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ҡунып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ятыр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булған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Бәләкәйҙән </a:t>
            </a:r>
            <a:r>
              <a:rPr lang="ru-RU" sz="2000" dirty="0">
                <a:solidFill>
                  <a:srgbClr val="0000FF"/>
                </a:solidFill>
                <a:latin typeface="BelZAGZ" pitchFamily="18" charset="0"/>
              </a:rPr>
              <a:t>ү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к үҙ-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үҙен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яҡлай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алған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 Бер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ваҡыт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дәрескә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һуңға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ҡ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алғаны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өсөн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уҡытыусы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уға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тал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сыбығы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менән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һуға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 Бындай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«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өлөштәр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» бер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Рәхимгә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генә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эләкмәй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ләкин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ул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башҡалар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кеүек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быға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риза булмай.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Өйҙә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уҡырға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барырға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өндәйҙәр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тик ул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мәктәптең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ишеген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бүтән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асып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инмәй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Атаһы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уны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Өфөгә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алып барып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ҡала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мәктәбенә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урынлаштырырға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мәжбүр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була.</a:t>
            </a:r>
          </a:p>
          <a:p>
            <a:pPr algn="just"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		Ун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дүрт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йәшендә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ул ауылда 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иң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беренселәрҙән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булып комсомол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ойошмаһы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төҙөй һәм уның менән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етәкселек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итә.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Рәхимдең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атаһы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Сөләймән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үҙ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ваҡытына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күрә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уҡымышлы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була. Ауыл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муллаһы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Октябрь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революцияһынан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һ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уң,үҙенең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дини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эшенән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айырыла.Ул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колхоз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төҙөүҙә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әүҙем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эшләй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башлай. Бар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көсөн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ғ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аиләләге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балаларын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уҡытыуға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>
                <a:solidFill>
                  <a:srgbClr val="0000FF"/>
                </a:solidFill>
                <a:latin typeface="BelZAGZ" pitchFamily="18" charset="0"/>
              </a:rPr>
              <a:t>һ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ала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,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барыһының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да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юғары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белем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алғанын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BelZAGZ" pitchFamily="18" charset="0"/>
              </a:rPr>
              <a:t>теләй</a:t>
            </a:r>
            <a:r>
              <a:rPr lang="ru-RU" sz="2000" dirty="0" smtClean="0">
                <a:solidFill>
                  <a:srgbClr val="0000FF"/>
                </a:solidFill>
                <a:latin typeface="BelZAGZ" pitchFamily="18" charset="0"/>
              </a:rPr>
              <a:t>.</a:t>
            </a:r>
          </a:p>
          <a:p>
            <a:endParaRPr lang="ru-RU" sz="2000" dirty="0" smtClean="0">
              <a:solidFill>
                <a:srgbClr val="0000FF"/>
              </a:solidFill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900" dirty="0" smtClean="0">
                <a:latin typeface="BelZAGZ" pitchFamily="18" charset="0"/>
              </a:rPr>
              <a:t>	</a:t>
            </a:r>
            <a:r>
              <a:rPr lang="ru-RU" sz="2400" dirty="0"/>
              <a:t>Рәхим Саттар үҙе генә </a:t>
            </a:r>
            <a:r>
              <a:rPr lang="ru-RU" sz="2400" dirty="0" err="1"/>
              <a:t>юғары</a:t>
            </a:r>
            <a:r>
              <a:rPr lang="ru-RU" sz="2400" dirty="0"/>
              <a:t> белем алып </a:t>
            </a:r>
            <a:r>
              <a:rPr lang="ru-RU" sz="2400" dirty="0" err="1"/>
              <a:t>өлгөрмәй</a:t>
            </a:r>
            <a:r>
              <a:rPr lang="ru-RU" sz="2400" dirty="0"/>
              <a:t>, ул </a:t>
            </a:r>
            <a:r>
              <a:rPr lang="ru-RU" sz="2400" dirty="0" err="1"/>
              <a:t>Өфөнөң</a:t>
            </a:r>
            <a:r>
              <a:rPr lang="ru-RU" sz="2400" dirty="0"/>
              <a:t> </a:t>
            </a:r>
            <a:r>
              <a:rPr lang="ru-RU" sz="2400" dirty="0" err="1"/>
              <a:t>дүртенсе</a:t>
            </a:r>
            <a:r>
              <a:rPr lang="ru-RU" sz="2400" dirty="0"/>
              <a:t> мәктәбен, </a:t>
            </a:r>
            <a:r>
              <a:rPr lang="ba-RU" sz="2400" dirty="0"/>
              <a:t>Ҡ</a:t>
            </a:r>
            <a:r>
              <a:rPr lang="ru-RU" sz="2400" dirty="0" err="1"/>
              <a:t>азанда</a:t>
            </a:r>
            <a:r>
              <a:rPr lang="ru-RU" sz="2400" dirty="0"/>
              <a:t>   </a:t>
            </a:r>
            <a:r>
              <a:rPr lang="ru-RU" sz="2400" dirty="0" err="1"/>
              <a:t>индустриаль</a:t>
            </a:r>
            <a:r>
              <a:rPr lang="ru-RU" sz="2400" dirty="0"/>
              <a:t>  техникум </a:t>
            </a:r>
            <a:r>
              <a:rPr lang="ru-RU" sz="2400" dirty="0" err="1"/>
              <a:t>тамамлай</a:t>
            </a:r>
            <a:r>
              <a:rPr lang="ru-RU" sz="2400" dirty="0"/>
              <a:t>. Рәхим бар </a:t>
            </a:r>
            <a:r>
              <a:rPr lang="ru-RU" sz="2400" dirty="0" err="1"/>
              <a:t>нимәне</a:t>
            </a:r>
            <a:r>
              <a:rPr lang="ru-RU" sz="2400" dirty="0"/>
              <a:t> ү</a:t>
            </a:r>
            <a:r>
              <a:rPr lang="ba-RU" sz="2400" dirty="0"/>
              <a:t>ҙ</a:t>
            </a:r>
            <a:r>
              <a:rPr lang="ru-RU" sz="2400" dirty="0"/>
              <a:t>е </a:t>
            </a:r>
            <a:r>
              <a:rPr lang="ru-RU" sz="2400" dirty="0" err="1"/>
              <a:t>күреп,ү</a:t>
            </a:r>
            <a:r>
              <a:rPr lang="ba-RU" sz="2400" dirty="0"/>
              <a:t>ҙ</a:t>
            </a:r>
            <a:r>
              <a:rPr lang="ru-RU" sz="2400" dirty="0"/>
              <a:t>е белеп йөрөргә </a:t>
            </a:r>
            <a:r>
              <a:rPr lang="ru-RU" sz="2400" dirty="0" err="1"/>
              <a:t>теләй</a:t>
            </a:r>
            <a:r>
              <a:rPr lang="ru-RU" sz="2400" dirty="0"/>
              <a:t>. Төрлө </a:t>
            </a:r>
            <a:r>
              <a:rPr lang="ru-RU" sz="2400" dirty="0" err="1"/>
              <a:t>эштә</a:t>
            </a:r>
            <a:r>
              <a:rPr lang="ru-RU" sz="2400" dirty="0"/>
              <a:t> ү</a:t>
            </a:r>
            <a:r>
              <a:rPr lang="ba-RU" sz="2400" dirty="0"/>
              <a:t>ҙ</a:t>
            </a:r>
            <a:r>
              <a:rPr lang="ru-RU" sz="2400" dirty="0" err="1"/>
              <a:t>ен</a:t>
            </a:r>
            <a:r>
              <a:rPr lang="ru-RU" sz="2400" dirty="0"/>
              <a:t> </a:t>
            </a:r>
            <a:r>
              <a:rPr lang="ru-RU" sz="2400" dirty="0" err="1"/>
              <a:t>һынап</a:t>
            </a:r>
            <a:r>
              <a:rPr lang="ru-RU" sz="2400" dirty="0"/>
              <a:t> </a:t>
            </a:r>
            <a:r>
              <a:rPr lang="ru-RU" sz="2400" dirty="0" err="1"/>
              <a:t>ҡарай</a:t>
            </a:r>
            <a:r>
              <a:rPr lang="ru-RU" sz="2400" dirty="0"/>
              <a:t>: </a:t>
            </a:r>
            <a:r>
              <a:rPr lang="ru-RU" sz="2400" dirty="0" err="1"/>
              <a:t>Донбаста</a:t>
            </a:r>
            <a:r>
              <a:rPr lang="ru-RU" sz="2400" dirty="0"/>
              <a:t> шахтер, </a:t>
            </a:r>
            <a:r>
              <a:rPr lang="ba-RU" sz="2400" dirty="0"/>
              <a:t>Ҡ</a:t>
            </a:r>
            <a:r>
              <a:rPr lang="ru-RU" sz="2400" dirty="0" err="1"/>
              <a:t>азанда</a:t>
            </a:r>
            <a:r>
              <a:rPr lang="ru-RU" sz="2400" dirty="0"/>
              <a:t> </a:t>
            </a:r>
            <a:r>
              <a:rPr lang="ru-RU" sz="2400" dirty="0" err="1"/>
              <a:t>заводта</a:t>
            </a:r>
            <a:r>
              <a:rPr lang="ru-RU" sz="2400" dirty="0"/>
              <a:t> </a:t>
            </a:r>
            <a:r>
              <a:rPr lang="ru-RU" sz="2400" dirty="0" err="1"/>
              <a:t>эшсе</a:t>
            </a:r>
            <a:r>
              <a:rPr lang="ru-RU" sz="2400" dirty="0"/>
              <a:t>, </a:t>
            </a:r>
            <a:r>
              <a:rPr lang="ru-RU" sz="2400" dirty="0" err="1"/>
              <a:t>Башҡортостанда</a:t>
            </a:r>
            <a:r>
              <a:rPr lang="ru-RU" sz="2400" dirty="0"/>
              <a:t> </a:t>
            </a:r>
            <a:r>
              <a:rPr lang="ru-RU" sz="2400" dirty="0" err="1"/>
              <a:t>урмансы</a:t>
            </a:r>
            <a:r>
              <a:rPr lang="ru-RU" sz="2400" dirty="0"/>
              <a:t> ла булып эшләй.</a:t>
            </a:r>
            <a:r>
              <a:rPr lang="ba-RU" sz="2400" dirty="0"/>
              <a:t>Ҡ</a:t>
            </a:r>
            <a:r>
              <a:rPr lang="ru-RU" sz="2400" dirty="0" err="1"/>
              <a:t>арлы</a:t>
            </a:r>
            <a:r>
              <a:rPr lang="ru-RU" sz="2400" dirty="0"/>
              <a:t> </a:t>
            </a:r>
            <a:r>
              <a:rPr lang="ru-RU" sz="2400" dirty="0" err="1"/>
              <a:t>Карелиянан</a:t>
            </a:r>
            <a:r>
              <a:rPr lang="ru-RU" sz="2400" dirty="0"/>
              <a:t> алып Алы</a:t>
            </a:r>
            <a:r>
              <a:rPr lang="ba-RU" sz="2400" dirty="0"/>
              <a:t>ҫ</a:t>
            </a:r>
            <a:r>
              <a:rPr lang="ru-RU" sz="2400" dirty="0"/>
              <a:t> </a:t>
            </a:r>
            <a:r>
              <a:rPr lang="ru-RU" sz="2400" dirty="0" err="1"/>
              <a:t>Көнсығышҡа</a:t>
            </a:r>
            <a:r>
              <a:rPr lang="ru-RU" sz="2400" dirty="0"/>
              <a:t> тиклем юл үтә.</a:t>
            </a:r>
            <a:r>
              <a:rPr lang="ba-RU" sz="2400" dirty="0"/>
              <a:t>Ә</a:t>
            </a:r>
            <a:r>
              <a:rPr lang="ru-RU" sz="2400" dirty="0" err="1"/>
              <a:t>лбиттә</a:t>
            </a:r>
            <a:r>
              <a:rPr lang="ru-RU" sz="2400" dirty="0"/>
              <a:t>, был «</a:t>
            </a:r>
            <a:r>
              <a:rPr lang="ru-RU" sz="2400" dirty="0" err="1"/>
              <a:t>урынды</a:t>
            </a:r>
            <a:r>
              <a:rPr lang="ru-RU" sz="2400" dirty="0"/>
              <a:t> йыш </a:t>
            </a:r>
            <a:r>
              <a:rPr lang="ru-RU" sz="2400" dirty="0" err="1"/>
              <a:t>алмаштырыу</a:t>
            </a:r>
            <a:r>
              <a:rPr lang="ru-RU" sz="2400" dirty="0"/>
              <a:t>» уға бер ни тиклем </a:t>
            </a:r>
            <a:r>
              <a:rPr lang="ru-RU" sz="2400" dirty="0" err="1"/>
              <a:t>зыян</a:t>
            </a:r>
            <a:r>
              <a:rPr lang="ru-RU" sz="2400" dirty="0"/>
              <a:t> </a:t>
            </a:r>
            <a:r>
              <a:rPr lang="ru-RU" sz="2400" dirty="0" err="1"/>
              <a:t>килтерә.Ул</a:t>
            </a:r>
            <a:r>
              <a:rPr lang="ru-RU" sz="2400" dirty="0"/>
              <a:t> </a:t>
            </a:r>
            <a:r>
              <a:rPr lang="ru-RU" sz="2400" dirty="0" err="1"/>
              <a:t>юғары</a:t>
            </a:r>
            <a:r>
              <a:rPr lang="ru-RU" sz="2400" dirty="0"/>
              <a:t> белем алып </a:t>
            </a:r>
            <a:r>
              <a:rPr lang="ru-RU" sz="2400" dirty="0" err="1"/>
              <a:t>өлгөрмәй</a:t>
            </a:r>
            <a:r>
              <a:rPr lang="ru-RU" sz="2400" dirty="0"/>
              <a:t>. Рәхим </a:t>
            </a:r>
            <a:r>
              <a:rPr lang="ru-RU" sz="2400" dirty="0" err="1"/>
              <a:t>армияла</a:t>
            </a:r>
            <a:r>
              <a:rPr lang="ru-RU" sz="2400" dirty="0"/>
              <a:t> </a:t>
            </a:r>
            <a:r>
              <a:rPr lang="ru-RU" sz="2400" dirty="0" err="1"/>
              <a:t>Даурияла</a:t>
            </a:r>
            <a:r>
              <a:rPr lang="ru-RU" sz="2400" dirty="0"/>
              <a:t> Алы</a:t>
            </a:r>
            <a:r>
              <a:rPr lang="ba-RU" sz="2400" dirty="0"/>
              <a:t>ҫ</a:t>
            </a:r>
            <a:r>
              <a:rPr lang="ru-RU" sz="2400" dirty="0"/>
              <a:t> </a:t>
            </a:r>
            <a:r>
              <a:rPr lang="ru-RU" sz="2400" dirty="0" err="1"/>
              <a:t>Көнсығышта</a:t>
            </a:r>
            <a:r>
              <a:rPr lang="ru-RU" sz="2400" dirty="0"/>
              <a:t> </a:t>
            </a:r>
            <a:r>
              <a:rPr lang="ru-RU" sz="2400" dirty="0" err="1"/>
              <a:t>хе</a:t>
            </a:r>
            <a:r>
              <a:rPr lang="ba-RU" sz="2400" dirty="0"/>
              <a:t>ҙ</a:t>
            </a:r>
            <a:r>
              <a:rPr lang="ru-RU" sz="2400" dirty="0" err="1"/>
              <a:t>мәт</a:t>
            </a:r>
            <a:r>
              <a:rPr lang="ru-RU" sz="2400" dirty="0"/>
              <a:t> итә. </a:t>
            </a:r>
            <a:r>
              <a:rPr lang="ba-RU" sz="2400" dirty="0"/>
              <a:t>Ҡ</a:t>
            </a:r>
            <a:r>
              <a:rPr lang="ru-RU" sz="2400" dirty="0" err="1"/>
              <a:t>азанға</a:t>
            </a:r>
            <a:r>
              <a:rPr lang="ru-RU" sz="2400" dirty="0"/>
              <a:t> </a:t>
            </a:r>
            <a:r>
              <a:rPr lang="ru-RU" sz="2400" dirty="0" err="1"/>
              <a:t>ҡайта</a:t>
            </a:r>
            <a:r>
              <a:rPr lang="ru-RU" sz="2400" dirty="0"/>
              <a:t>, </a:t>
            </a:r>
            <a:r>
              <a:rPr lang="ru-RU" sz="2400" dirty="0" err="1"/>
              <a:t>обкомда</a:t>
            </a:r>
            <a:r>
              <a:rPr lang="ru-RU" sz="2400" dirty="0"/>
              <a:t> комсомол инструкторы булып эшләй, шул уҡ ваҡытта пединститута ла </a:t>
            </a:r>
            <a:r>
              <a:rPr lang="ru-RU" sz="2400" dirty="0" err="1"/>
              <a:t>уҡыуын</a:t>
            </a:r>
            <a:r>
              <a:rPr lang="ru-RU" sz="2400" dirty="0"/>
              <a:t> дауам итә. </a:t>
            </a:r>
            <a:r>
              <a:rPr lang="ba-RU" sz="2400" dirty="0"/>
              <a:t>Һ</a:t>
            </a:r>
            <a:r>
              <a:rPr lang="ru-RU" sz="2400" dirty="0" err="1"/>
              <a:t>уғыш</a:t>
            </a:r>
            <a:r>
              <a:rPr lang="ru-RU" sz="2400" dirty="0"/>
              <a:t> алдынан </a:t>
            </a:r>
            <a:r>
              <a:rPr lang="ru-RU" sz="2400" dirty="0" err="1"/>
              <a:t>йәштәр</a:t>
            </a:r>
            <a:r>
              <a:rPr lang="ru-RU" sz="2400" dirty="0"/>
              <a:t> гәзите «Йәш </a:t>
            </a:r>
            <a:r>
              <a:rPr lang="ru-RU" sz="2400" dirty="0" err="1"/>
              <a:t>сталинсы</a:t>
            </a:r>
            <a:r>
              <a:rPr lang="ru-RU" sz="2400" dirty="0"/>
              <a:t>» </a:t>
            </a:r>
            <a:r>
              <a:rPr lang="ru-RU" sz="2400" dirty="0" err="1"/>
              <a:t>редакцияһына</a:t>
            </a:r>
            <a:r>
              <a:rPr lang="ru-RU" sz="2400" dirty="0"/>
              <a:t> </a:t>
            </a:r>
            <a:r>
              <a:rPr lang="ru-RU" sz="2400" dirty="0" err="1"/>
              <a:t>күсә</a:t>
            </a:r>
            <a:r>
              <a:rPr lang="ru-RU" sz="2400" dirty="0" smtClean="0"/>
              <a:t>. Кө</a:t>
            </a:r>
            <a:r>
              <a:rPr lang="ba-RU" sz="2400" dirty="0"/>
              <a:t>ҙҙ</a:t>
            </a:r>
            <a:r>
              <a:rPr lang="ru-RU" sz="2400" dirty="0"/>
              <a:t>ө</a:t>
            </a:r>
            <a:r>
              <a:rPr lang="ba-RU" sz="2400" dirty="0"/>
              <a:t>ң </a:t>
            </a:r>
            <a:r>
              <a:rPr lang="ru-RU" sz="2400" dirty="0"/>
              <a:t>1941  </a:t>
            </a:r>
            <a:r>
              <a:rPr lang="ru-RU" sz="2400" dirty="0" err="1"/>
              <a:t>йылында</a:t>
            </a:r>
            <a:r>
              <a:rPr lang="ru-RU" sz="2400" dirty="0"/>
              <a:t> Рәхим </a:t>
            </a:r>
            <a:r>
              <a:rPr lang="ru-RU" sz="2400" dirty="0" err="1"/>
              <a:t>фронтҡа</a:t>
            </a:r>
            <a:r>
              <a:rPr lang="ru-RU" sz="2400" dirty="0"/>
              <a:t> ү</a:t>
            </a:r>
            <a:r>
              <a:rPr lang="ba-RU" sz="2400" dirty="0"/>
              <a:t>ҙ</a:t>
            </a:r>
            <a:r>
              <a:rPr lang="ru-RU" sz="2400" dirty="0"/>
              <a:t> </a:t>
            </a:r>
            <a:r>
              <a:rPr lang="ru-RU" sz="2400" dirty="0" err="1"/>
              <a:t>теләге</a:t>
            </a:r>
            <a:r>
              <a:rPr lang="ru-RU" sz="2400" dirty="0"/>
              <a:t> менән </a:t>
            </a:r>
            <a:r>
              <a:rPr lang="ru-RU" sz="2400" dirty="0" err="1"/>
              <a:t>китә.Ул</a:t>
            </a:r>
            <a:r>
              <a:rPr lang="ru-RU" sz="2400" dirty="0"/>
              <a:t>  десант </a:t>
            </a:r>
            <a:r>
              <a:rPr lang="ru-RU" sz="2400" dirty="0" err="1"/>
              <a:t>була,бик</a:t>
            </a:r>
            <a:r>
              <a:rPr lang="ru-RU" sz="2400" dirty="0"/>
              <a:t> күп </a:t>
            </a:r>
            <a:r>
              <a:rPr lang="ru-RU" sz="2400" dirty="0" err="1"/>
              <a:t>ҡатмарлы</a:t>
            </a:r>
            <a:r>
              <a:rPr lang="ru-RU" sz="2400" dirty="0"/>
              <a:t> </a:t>
            </a:r>
            <a:r>
              <a:rPr lang="ru-RU" sz="2400" dirty="0" err="1"/>
              <a:t>операциялар</a:t>
            </a:r>
            <a:r>
              <a:rPr lang="ba-RU" sz="2400" dirty="0"/>
              <a:t>ҙ</a:t>
            </a:r>
            <a:r>
              <a:rPr lang="ru-RU" sz="2400" dirty="0"/>
              <a:t>а </a:t>
            </a:r>
            <a:r>
              <a:rPr lang="ru-RU" sz="2400" dirty="0" err="1"/>
              <a:t>ҡатнаша,үлем</a:t>
            </a:r>
            <a:r>
              <a:rPr lang="ru-RU" sz="2400" dirty="0"/>
              <a:t> менән бер генә тапҡыр </a:t>
            </a:r>
            <a:r>
              <a:rPr lang="ru-RU" sz="2400" dirty="0" err="1"/>
              <a:t>осрашмай</a:t>
            </a:r>
            <a:r>
              <a:rPr lang="ru-RU" sz="2400" dirty="0"/>
              <a:t>. </a:t>
            </a:r>
            <a:r>
              <a:rPr lang="ru-RU" sz="2400" dirty="0" err="1"/>
              <a:t>Пулялар</a:t>
            </a:r>
            <a:r>
              <a:rPr lang="ru-RU" sz="2400" dirty="0"/>
              <a:t> уны </a:t>
            </a:r>
            <a:r>
              <a:rPr lang="ru-RU" sz="2400" dirty="0" err="1"/>
              <a:t>йәлләй</a:t>
            </a:r>
            <a:r>
              <a:rPr lang="ru-RU" sz="2400" dirty="0"/>
              <a:t>. Ләкин </a:t>
            </a:r>
            <a:r>
              <a:rPr lang="ru-RU" sz="2400" dirty="0" err="1"/>
              <a:t>көтөлмәгән</a:t>
            </a:r>
            <a:r>
              <a:rPr lang="ru-RU" sz="2400" dirty="0"/>
              <a:t> хәл була — </a:t>
            </a:r>
            <a:r>
              <a:rPr lang="ru-RU" sz="2400" dirty="0" err="1"/>
              <a:t>үү</a:t>
            </a:r>
            <a:r>
              <a:rPr lang="ru-RU" sz="2400" dirty="0"/>
              <a:t> </a:t>
            </a:r>
            <a:r>
              <a:rPr lang="ru-RU" sz="2400" dirty="0" err="1"/>
              <a:t>июндә</a:t>
            </a:r>
            <a:r>
              <a:rPr lang="ru-RU" sz="2400" dirty="0"/>
              <a:t> 1943 йылда </a:t>
            </a:r>
            <a:r>
              <a:rPr lang="ru-RU" sz="2400" dirty="0" err="1"/>
              <a:t>дошман</a:t>
            </a:r>
            <a:r>
              <a:rPr lang="ru-RU" sz="2400" dirty="0"/>
              <a:t> </a:t>
            </a:r>
            <a:r>
              <a:rPr lang="ru-RU" sz="2400" dirty="0" err="1"/>
              <a:t>тылына</a:t>
            </a:r>
            <a:r>
              <a:rPr lang="ru-RU" sz="2400" dirty="0"/>
              <a:t> у</a:t>
            </a:r>
            <a:r>
              <a:rPr lang="ba-RU" sz="2400" dirty="0"/>
              <a:t>ң</a:t>
            </a:r>
            <a:r>
              <a:rPr lang="ru-RU" sz="2400" dirty="0" err="1"/>
              <a:t>ышһы</a:t>
            </a:r>
            <a:r>
              <a:rPr lang="ba-RU" sz="2400" dirty="0"/>
              <a:t>ҙ</a:t>
            </a:r>
            <a:r>
              <a:rPr lang="ru-RU" sz="2400" dirty="0"/>
              <a:t> десант </a:t>
            </a:r>
            <a:r>
              <a:rPr lang="ru-RU" sz="2400" dirty="0" err="1"/>
              <a:t>яһағанда</a:t>
            </a:r>
            <a:r>
              <a:rPr lang="ru-RU" sz="2400" dirty="0"/>
              <a:t>, Вязьма районында, Саттаров  </a:t>
            </a:r>
            <a:r>
              <a:rPr lang="ru-RU" sz="2400" dirty="0" err="1"/>
              <a:t>пленға</a:t>
            </a:r>
            <a:r>
              <a:rPr lang="ru-RU" sz="2400" dirty="0"/>
              <a:t> эләгә.  Смоленск, Борисов, Польша, Германия </a:t>
            </a:r>
            <a:r>
              <a:rPr lang="ru-RU" sz="2400" dirty="0" err="1"/>
              <a:t>концлагер</a:t>
            </a:r>
            <a:r>
              <a:rPr lang="ba-RU" sz="2400" dirty="0"/>
              <a:t>ҙ</a:t>
            </a:r>
            <a:r>
              <a:rPr lang="ru-RU" sz="2400" dirty="0"/>
              <a:t>ары буйлап о</a:t>
            </a:r>
            <a:r>
              <a:rPr lang="ba-RU" sz="2400" dirty="0"/>
              <a:t>ҙ</a:t>
            </a:r>
            <a:r>
              <a:rPr lang="ru-RU" sz="2400" dirty="0"/>
              <a:t>аҡ </a:t>
            </a:r>
            <a:r>
              <a:rPr lang="ru-RU" sz="2400" dirty="0" err="1"/>
              <a:t>йөрөтәләр</a:t>
            </a:r>
            <a:r>
              <a:rPr lang="ru-RU" sz="2400" dirty="0"/>
              <a:t>. </a:t>
            </a:r>
            <a:r>
              <a:rPr lang="ru-RU" sz="2400" dirty="0" err="1"/>
              <a:t>Лагер</a:t>
            </a:r>
            <a:r>
              <a:rPr lang="ba-RU" sz="2400" dirty="0"/>
              <a:t>ҙ</a:t>
            </a:r>
            <a:r>
              <a:rPr lang="ru-RU" sz="2400" dirty="0"/>
              <a:t>а </a:t>
            </a:r>
            <a:r>
              <a:rPr lang="ru-RU" sz="2400" dirty="0" err="1"/>
              <a:t>әсир</a:t>
            </a:r>
            <a:r>
              <a:rPr lang="ba-RU" sz="2400" dirty="0"/>
              <a:t>ҙ</a:t>
            </a:r>
            <a:r>
              <a:rPr lang="ru-RU" sz="2400" dirty="0" err="1"/>
              <a:t>әр</a:t>
            </a:r>
            <a:r>
              <a:rPr lang="ba-RU" sz="2400" dirty="0"/>
              <a:t>ҙ</a:t>
            </a:r>
            <a:r>
              <a:rPr lang="ru-RU" sz="2400" dirty="0" err="1"/>
              <a:t>ән</a:t>
            </a:r>
            <a:r>
              <a:rPr lang="ru-RU" sz="2400" dirty="0"/>
              <a:t> милли легион тө</a:t>
            </a:r>
            <a:r>
              <a:rPr lang="ba-RU" sz="2400" dirty="0"/>
              <a:t>ҙ</a:t>
            </a:r>
            <a:r>
              <a:rPr lang="ru-RU" sz="2400" dirty="0" err="1"/>
              <a:t>өлә</a:t>
            </a:r>
            <a:r>
              <a:rPr lang="ru-RU" sz="2400" dirty="0"/>
              <a:t>. Рәхим Саттар был </a:t>
            </a:r>
            <a:r>
              <a:rPr lang="ru-RU" sz="2400" dirty="0" err="1"/>
              <a:t>ойошманы</a:t>
            </a:r>
            <a:r>
              <a:rPr lang="ba-RU" sz="2400" dirty="0"/>
              <a:t>ң</a:t>
            </a:r>
            <a:r>
              <a:rPr lang="ru-RU" sz="2400" dirty="0"/>
              <a:t> актив </a:t>
            </a:r>
            <a:r>
              <a:rPr lang="ru-RU" sz="2400" dirty="0" err="1"/>
              <a:t>ағзаһына</a:t>
            </a:r>
            <a:r>
              <a:rPr lang="ru-RU" sz="2400" dirty="0"/>
              <a:t> </a:t>
            </a:r>
            <a:r>
              <a:rPr lang="ru-RU" sz="2400" dirty="0" err="1"/>
              <a:t>әүерелә</a:t>
            </a:r>
            <a:r>
              <a:rPr lang="ru-RU" sz="2400" dirty="0"/>
              <a:t>. </a:t>
            </a:r>
          </a:p>
          <a:p>
            <a:r>
              <a:rPr lang="ru-RU" sz="2400" dirty="0"/>
              <a:t> 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</a:t>
            </a:r>
            <a:endParaRPr lang="ru-RU" sz="2400" dirty="0" smtClean="0">
              <a:solidFill>
                <a:srgbClr val="9900CC"/>
              </a:solidFill>
              <a:latin typeface="BelZAGZ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solidFill>
                <a:srgbClr val="9900CC"/>
              </a:solidFill>
              <a:latin typeface="BelZAGZ" pitchFamily="18" charset="0"/>
            </a:endParaRPr>
          </a:p>
        </p:txBody>
      </p:sp>
      <p:sp>
        <p:nvSpPr>
          <p:cNvPr id="9318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66"/>
                </a:solidFill>
                <a:latin typeface="BelZAGZ" pitchFamily="18" charset="0"/>
              </a:rPr>
              <a:t>Рәхим </a:t>
            </a:r>
            <a:r>
              <a:rPr lang="ru-RU" sz="4000" dirty="0" smtClean="0">
                <a:solidFill>
                  <a:srgbClr val="FF0066"/>
                </a:solidFill>
                <a:latin typeface="BelZAGZ" pitchFamily="18" charset="0"/>
              </a:rPr>
              <a:t>Саттар</a:t>
            </a:r>
            <a:endParaRPr lang="ru-RU" sz="40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5259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Arial" charset="0"/>
              <a:buNone/>
            </a:pPr>
            <a:r>
              <a:rPr lang="ru-RU" sz="2000" dirty="0" smtClean="0">
                <a:latin typeface="BelZAGZ" pitchFamily="18" charset="0"/>
              </a:rPr>
              <a:t>		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Саттар алты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кешенән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торған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группа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менән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поляк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урмансыһы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ярҙамында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поляк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партизандарына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ҡасалар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Ләкин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гестапо теге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урмансыны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тота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һә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м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уны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аталар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Шулай итеп,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Рәхим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Саттарҙың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эҙе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юғала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Уның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яҙмышы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тураһында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бөгөнгә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саҡлы билдәле түгел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Уның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ҡ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асҡан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саҡта 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дошмандар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менән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бәрелеш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булып,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һәләк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булыуы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ла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ихтимал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		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Бөгөнгө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көндә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эҙәрмәндәр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тикшеренеүселәр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Рәхим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Саттарҙың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һуңғы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көндәре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 тураһында 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материалдар </a:t>
            </a:r>
            <a:r>
              <a:rPr lang="ru-RU" sz="2400" dirty="0" err="1" smtClean="0">
                <a:solidFill>
                  <a:srgbClr val="9900CC"/>
                </a:solidFill>
                <a:latin typeface="BelZAGZ" pitchFamily="18" charset="0"/>
              </a:rPr>
              <a:t>эҙләйҙәр</a:t>
            </a:r>
            <a:r>
              <a:rPr lang="ru-RU" sz="2400" dirty="0" smtClean="0">
                <a:solidFill>
                  <a:srgbClr val="9900CC"/>
                </a:solidFill>
                <a:latin typeface="BelZAGZ" pitchFamily="18" charset="0"/>
              </a:rPr>
              <a:t>. </a:t>
            </a:r>
          </a:p>
          <a:p>
            <a:endParaRPr lang="ru-RU" sz="2400" dirty="0" smtClean="0">
              <a:solidFill>
                <a:srgbClr val="9900CC"/>
              </a:solidFill>
              <a:latin typeface="BelZAGZ" pitchFamily="18" charset="0"/>
            </a:endParaRPr>
          </a:p>
        </p:txBody>
      </p:sp>
      <p:sp>
        <p:nvSpPr>
          <p:cNvPr id="94211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66"/>
                </a:solidFill>
                <a:latin typeface="BelZAGZ" pitchFamily="18" charset="0"/>
              </a:rPr>
              <a:t>Рәхим </a:t>
            </a:r>
            <a:r>
              <a:rPr lang="ru-RU" dirty="0" smtClean="0">
                <a:solidFill>
                  <a:srgbClr val="FF0066"/>
                </a:solidFill>
                <a:latin typeface="BelZAGZ" pitchFamily="18" charset="0"/>
              </a:rPr>
              <a:t>Саттар</a:t>
            </a: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bpf20.jpg (5893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859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Заголовок 1"/>
          <p:cNvSpPr>
            <a:spLocks noGrp="1"/>
          </p:cNvSpPr>
          <p:nvPr>
            <p:ph type="title"/>
          </p:nvPr>
        </p:nvSpPr>
        <p:spPr>
          <a:xfrm>
            <a:off x="2339752" y="260350"/>
            <a:ext cx="6347048" cy="8643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BelZAGZ" pitchFamily="18" charset="0"/>
              </a:rPr>
              <a:t>ҒАБДУЛЛА БАЙБУРИН</a:t>
            </a:r>
          </a:p>
        </p:txBody>
      </p:sp>
      <p:sp>
        <p:nvSpPr>
          <p:cNvPr id="95236" name="Содержимое 2"/>
          <p:cNvSpPr>
            <a:spLocks noGrp="1"/>
          </p:cNvSpPr>
          <p:nvPr>
            <p:ph idx="1"/>
          </p:nvPr>
        </p:nvSpPr>
        <p:spPr>
          <a:xfrm>
            <a:off x="1885950" y="1196753"/>
            <a:ext cx="7258050" cy="5661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Ғабдулла 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Ғиндулла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улы Байбурин 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1925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йылдың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мартында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Башҡорт АССР-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ының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Шишмә районы Сафар ауылында ярлы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крәҫ-тиән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ғаиләһеидә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тыуа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. 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1942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йылда Сафар урта мәктәбен тамамлай.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1943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йылдың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башынан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алып </a:t>
            </a:r>
            <a:r>
              <a:rPr lang="ru-RU" sz="28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1948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йылға тиклем Совет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Армияһы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сафында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була. Пехота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училищеһында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уҡый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һауа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-десант бригада-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һында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парашютист-автоматчик булып хеҙмәт итә. Бөйөк Ватан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һуғышында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ҡатнаша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en-US" sz="2800" dirty="0" smtClean="0">
                <a:solidFill>
                  <a:schemeClr val="folHlink"/>
                </a:solidFill>
                <a:latin typeface="BelZAGZ" pitchFamily="18" charset="0"/>
              </a:rPr>
              <a:t>I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дәрәжә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Ватан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һуғышы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ордены,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миҙалдар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 менән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наградлана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Венгрияны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немец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фашистарынан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chemeClr val="folHlink"/>
                </a:solidFill>
                <a:latin typeface="BelZAGZ" pitchFamily="18" charset="0"/>
              </a:rPr>
              <a:t>азат</a:t>
            </a:r>
            <a:r>
              <a:rPr lang="ru-RU" sz="2800" dirty="0" smtClean="0">
                <a:solidFill>
                  <a:schemeClr val="folHlink"/>
                </a:solidFill>
                <a:latin typeface="BelZAGZ" pitchFamily="18" charset="0"/>
              </a:rPr>
              <a:t> иткән саҡта яралана.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6600"/>
                </a:solidFill>
                <a:latin typeface="BelZAGZ" pitchFamily="18" charset="0"/>
              </a:rPr>
              <a:t>ҒАБДУЛЛА БАЙБУРИН</a:t>
            </a: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0" y="620713"/>
            <a:ext cx="9144000" cy="5949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Армиянан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демобилизацияланғас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1948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йылда Ғ.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Байбурнн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Башҡорт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дәүләт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педагогия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институтының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тел һәм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әҙәбиәт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факультетына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уҡырға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инә һәм уны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1952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тамамлай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1952—1954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йылдарҙа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Октябрьский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ҡалаһында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урта мәктәптә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уҡыта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1954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 «Пионер» журналы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редакцияһына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бүлек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мөдире итеп эшкә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саҡырыла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.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1958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 Башҡортостан китап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нәшриәтенә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редактор итеп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күсерелә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1959—1967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йылдарҙа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художестволы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әҙәбиәт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редакцияһы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мөдире булып эшләй.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Мәскәүҙә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ике йыл Юғары әҙәби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курстарҙа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уҡый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унан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ҡайтҡас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1971—1975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йылдарҙа китап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нәшриәтендә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баш редактор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урынбаҫары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була. Бер нисә йыл «Ағиҙел» журналы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редакцияһында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эшләй.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1942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йылда Ғ.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Байбуриндың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тәүге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шиғырҙары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Шишмә район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газетаһында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баҫылып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сыға.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1954—1957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йылдарҙа Ғ. Байбурин Совет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Армияһының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Венгрияны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фашизм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ҡоллоғонан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ҡотҡарыуын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күрһәтеүгә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арналған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«Дунай ҡыҙы» исемле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поэмаһын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яҙҙы.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1959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йылда Ғ.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Байбуриндың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«Яҙғы күкрәү» исемле поэма һәм шиғырҙар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йыйынтығы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сыкты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унан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йәнә «Йырҙа осрашыу»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(1963),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«Поэма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һэм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шиғырҙар» 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(1969),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«Үтеп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барышлай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») (</a:t>
            </a: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1975) 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тигән </a:t>
            </a:r>
            <a:r>
              <a:rPr lang="ru-RU" sz="2400" dirty="0" err="1" smtClean="0">
                <a:solidFill>
                  <a:schemeClr val="folHlink"/>
                </a:solidFill>
                <a:latin typeface="BelZAGZ" pitchFamily="18" charset="0"/>
              </a:rPr>
              <a:t>китаптары</a:t>
            </a:r>
            <a:r>
              <a:rPr lang="ru-RU" sz="2400" dirty="0" smtClean="0">
                <a:solidFill>
                  <a:schemeClr val="folHlink"/>
                </a:solidFill>
                <a:latin typeface="BelZAGZ" pitchFamily="18" charset="0"/>
              </a:rPr>
              <a:t> донъя күрҙе.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BelZAGZ" pitchFamily="18" charset="0"/>
              </a:rPr>
              <a:t>ҒАБДУЛЛА БАЙБУРИН</a:t>
            </a:r>
          </a:p>
        </p:txBody>
      </p:sp>
      <p:sp>
        <p:nvSpPr>
          <p:cNvPr id="97283" name="Содержимое 4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5594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Ғ.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Байбурнн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әҙәби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тәржемә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буйынса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ла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уҡыусыларға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билдәле, Ул Ярослав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Гашектың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«Хикәйәләр һәм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фельетондар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1958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Ҡытай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языусыларынын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«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Диңгеҙ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буйында»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1959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Сәбәхетдин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Алиҙы4 «Б9л9кәй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Хәсән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(1960), К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.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Ушинскийҙың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«Дүрт теләк»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(1961),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Шандор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Петефиҙың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«Йыр һәм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ҡылыс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(1961), 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«Ғүмер һәм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үлем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»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(1980) 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тигән китаптарын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башҡорт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теленә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унышлы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тәржемә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итте.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1973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йылда ул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Будапештта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Ш. Петефи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әҫәрҙәрен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тәржемә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итеүселәрҙең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халыҡ-ара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конференцияһында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ҡатнашты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СССР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халыҡтары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әҙәбиәте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өлгөләрен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йыйьш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башҡортса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сығарыуҙа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ул ҙур эш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башҡара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. Украин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яҙыусыларынын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ике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томлығын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һә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м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ҡаҙаҡ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яҙыусыларының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шулай уҡ ике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томдан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торған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йыйылмаһын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төҙөнө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. Башкорт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яҙыусыларынын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хикәйәләр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антологияһы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башҡорт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яҙыусыларының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рус телендә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сығарылған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ике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томлыҡ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антологияһы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һуңғыһы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А. Филиппов менән берлектә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кеүек ҙур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басмаларҙың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да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төҙөүсеһе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ул. Ғ. Байбурин тарафынан </a:t>
            </a:r>
            <a:r>
              <a:rPr lang="ru-RU" sz="2400" dirty="0" smtClean="0">
                <a:solidFill>
                  <a:srgbClr val="811E03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-нән ашыу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йыйынтыҡ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811E03"/>
                </a:solidFill>
                <a:latin typeface="BelZAGZ" pitchFamily="18" charset="0"/>
              </a:rPr>
              <a:t>төҙөлгән</a:t>
            </a:r>
            <a:r>
              <a:rPr lang="ru-RU" sz="2400" dirty="0" smtClean="0">
                <a:solidFill>
                  <a:srgbClr val="811E03"/>
                </a:solidFill>
                <a:latin typeface="BelZAGZ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811E03"/>
                </a:solidFill>
                <a:latin typeface="BelZAGZ" pitchFamily="18" charset="0"/>
              </a:rPr>
              <a:t>ҒАБДУЛЛА БАЙБУРИН</a:t>
            </a:r>
          </a:p>
        </p:txBody>
      </p:sp>
      <p:sp>
        <p:nvSpPr>
          <p:cNvPr id="98307" name="Содержимое 3"/>
          <p:cNvSpPr>
            <a:spLocks noGrp="1"/>
          </p:cNvSpPr>
          <p:nvPr>
            <p:ph idx="1"/>
          </p:nvPr>
        </p:nvSpPr>
        <p:spPr>
          <a:xfrm>
            <a:off x="323528" y="1484783"/>
            <a:ext cx="8569647" cy="35872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Йәш </a:t>
            </a:r>
            <a:r>
              <a:rPr lang="ru-RU" sz="2800" dirty="0" smtClean="0">
                <a:solidFill>
                  <a:srgbClr val="006600"/>
                </a:solidFill>
                <a:latin typeface="BelZAGZ" pitchFamily="18" charset="0"/>
                <a:cs typeface="Times New Roman" pitchFamily="18" charset="0"/>
              </a:rPr>
              <a:t>һәм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башлап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яҙыусылар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менән Ғ. Байбурин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етди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эш алып бара. Ул </a:t>
            </a:r>
            <a:r>
              <a:rPr lang="ru-RU" sz="2800" dirty="0" smtClean="0">
                <a:solidFill>
                  <a:srgbClr val="006600"/>
                </a:solidFill>
                <a:latin typeface="BelZAGZ" pitchFamily="18" charset="0"/>
                <a:cs typeface="Times New Roman" pitchFamily="18" charset="0"/>
              </a:rPr>
              <a:t>күп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кенә йылдар (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1959—1964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 «Йәш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көстәр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альманахының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  <a:latin typeface="BelZAGZ" pitchFamily="18" charset="0"/>
                <a:cs typeface="Times New Roman" pitchFamily="18" charset="0"/>
              </a:rPr>
              <a:t>төҙөүсеһе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булды.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Йәмәғәт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эштәрендә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лә актив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ҡатнаша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«Ағиҙел»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журналының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редколлегия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ағзаһы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булып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торҙо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Әҙәбиәт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өлкәһендәге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6600"/>
                </a:solidFill>
                <a:latin typeface="BelZAGZ" pitchFamily="18" charset="0"/>
                <a:cs typeface="Times New Roman" pitchFamily="18" charset="0"/>
              </a:rPr>
              <a:t>хеҙмәттәре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өсөн Башҡорт АССР-ы Верховный Советы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Президиумының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Почет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Грамотаһы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менән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наградланды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Уға РСФСР-ҙың атҡаҙанған культура работнигы тигән исем бирелде.</a:t>
            </a:r>
          </a:p>
          <a:p>
            <a:pPr algn="just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Ғабдулла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Байбурнн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—1953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йылдан КПСС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ағзаһы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1963 йылдан СССР Яҙыусылар союзы </a:t>
            </a:r>
            <a:r>
              <a:rPr lang="ru-RU" sz="28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ағзаһы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solidFill>
                <a:srgbClr val="006600"/>
              </a:solidFill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1" descr="C:\Documents and Settings\azot\Мои документы\Мои рисунки\Изображение\Изображение 56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71438"/>
            <a:ext cx="1998663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1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7019925" cy="98107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Миңлегөл Хисмәтуллина</a:t>
            </a:r>
            <a:endParaRPr lang="ru-RU" dirty="0" smtClean="0">
              <a:solidFill>
                <a:srgbClr val="0000FF"/>
              </a:solidFill>
            </a:endParaRPr>
          </a:p>
        </p:txBody>
      </p:sp>
      <p:sp>
        <p:nvSpPr>
          <p:cNvPr id="99332" name="Содержимое 2"/>
          <p:cNvSpPr>
            <a:spLocks noGrp="1"/>
          </p:cNvSpPr>
          <p:nvPr>
            <p:ph idx="1"/>
          </p:nvPr>
        </p:nvSpPr>
        <p:spPr>
          <a:xfrm>
            <a:off x="2051050" y="981075"/>
            <a:ext cx="7092950" cy="58769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Миңлегөл Хәбибйән ҡыҙы Хисмәтуллина </a:t>
            </a:r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1927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йылдың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ноябрендә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Башҡорт АССР-ы Шишмә районының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Ябалаҡлы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ауылында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крәҫтиән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ғаиләһендә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тыуған.</a:t>
            </a:r>
          </a:p>
          <a:p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1949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йылда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Суҡраҡлы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ете йыллыҡ мәктәбен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тамамлағас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, Дәүләкән педагогия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училищеһына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уҡырға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инә. </a:t>
            </a:r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1945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йылда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училищены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тамамлап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, ике йыл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башланғыс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кластарҙа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уҡыта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1948—1958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йылдарҙа хәрби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гарнизондарҙа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йәшәй. </a:t>
            </a:r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1960—1967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йыл-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дарҙа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Башҡортостан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радиотапшырыуҙар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комитетында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,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азаҡ</a:t>
            </a:r>
            <a:r>
              <a:rPr lang="ru-RU" sz="2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Баш-ҡортостан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ҡыҙы» журналында әҙәби сотрудник булып эшләй. </a:t>
            </a:r>
            <a:r>
              <a:rPr lang="ru-RU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1975 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йылдан «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Уфагорремстрсй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»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тресында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тәрбиәсе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вазифаһын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400" dirty="0" err="1" smtClean="0">
                <a:solidFill>
                  <a:srgbClr val="FF0066"/>
                </a:solidFill>
                <a:latin typeface="BelZAGZ" pitchFamily="18" charset="0"/>
              </a:rPr>
              <a:t>башҡарҙы</a:t>
            </a:r>
            <a:r>
              <a:rPr lang="ru-RU" sz="2400" dirty="0" smtClean="0">
                <a:solidFill>
                  <a:srgbClr val="FF0066"/>
                </a:solidFill>
                <a:latin typeface="BelZAGZ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0" descr="Karim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88913"/>
            <a:ext cx="1746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21369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Мостай </a:t>
            </a:r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Кәрим</a:t>
            </a:r>
            <a:endParaRPr lang="ru-RU" dirty="0" smtClean="0">
              <a:solidFill>
                <a:srgbClr val="0000FF"/>
              </a:solidFill>
              <a:latin typeface="BelZAGZ" pitchFamily="18" charset="0"/>
            </a:endParaRPr>
          </a:p>
        </p:txBody>
      </p:sp>
      <p:sp>
        <p:nvSpPr>
          <p:cNvPr id="81924" name="Rectangle 39"/>
          <p:cNvSpPr>
            <a:spLocks noChangeArrowheads="1"/>
          </p:cNvSpPr>
          <p:nvPr/>
        </p:nvSpPr>
        <p:spPr bwMode="auto">
          <a:xfrm>
            <a:off x="323850" y="2492375"/>
            <a:ext cx="8567738" cy="36933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/>
            <a:r>
              <a:rPr lang="ru-RU" dirty="0"/>
              <a:t>     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1919-сы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йылдың 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20-сы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октябрендә хәҙерге Шишмә районының Келәш ауылында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крәҫтиән ғаиләһендә тыуған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 1941-се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йылда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Башҡорт Дәүләт университетының 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тел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һәм әҙәбиәт факультетын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тамамлай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dirty="0" err="1" smtClean="0">
                <a:solidFill>
                  <a:srgbClr val="9900CC"/>
                </a:solidFill>
                <a:latin typeface="LiteraturnayaITT" pitchFamily="18" charset="0"/>
              </a:rPr>
              <a:t>Бөйөк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Ватан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 smtClean="0">
                <a:solidFill>
                  <a:srgbClr val="9900CC"/>
                </a:solidFill>
                <a:latin typeface="LiteraturnayaITT" pitchFamily="18" charset="0"/>
              </a:rPr>
              <a:t>һуғышы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башланыу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менән фронтҡа китә, һуғышта элемтә башлығы һәм 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артиллерия штабы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башлығы булып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хеҙмәт итә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Ҡаты йәрәхәтләнә: 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мина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ярсығы күкрәгенә инеп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йөрәгенә саҡ ҡына барып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етмәй ҡала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</a:t>
            </a:r>
          </a:p>
          <a:p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Ҡарҙар ирер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йылы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ел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иҫһә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,</a:t>
            </a:r>
          </a:p>
          <a:p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Ҡарҙар китеп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барыр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яҙ килһә;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/>
            </a:r>
            <a:br>
              <a:rPr lang="ru-RU" dirty="0">
                <a:solidFill>
                  <a:srgbClr val="9900CC"/>
                </a:solidFill>
                <a:latin typeface="LiteraturnayaITT" pitchFamily="18" charset="0"/>
              </a:rPr>
            </a:b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Бәлки, үсем кәмер дошманға,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/>
            </a:r>
            <a:br>
              <a:rPr lang="ru-RU" dirty="0">
                <a:solidFill>
                  <a:srgbClr val="9900CC"/>
                </a:solidFill>
                <a:latin typeface="LiteraturnayaITT" pitchFamily="18" charset="0"/>
              </a:rPr>
            </a:b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Тәнемдәге тимер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иреһә.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/>
            </a:r>
            <a:br>
              <a:rPr lang="ru-RU" dirty="0">
                <a:solidFill>
                  <a:srgbClr val="9900CC"/>
                </a:solidFill>
                <a:latin typeface="LiteraturnayaITT" pitchFamily="18" charset="0"/>
              </a:rPr>
            </a:b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Ун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туғыҙ йыл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әрней ул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яра,</a:t>
            </a:r>
            <a:br>
              <a:rPr lang="ru-RU" dirty="0">
                <a:solidFill>
                  <a:srgbClr val="9900CC"/>
                </a:solidFill>
                <a:latin typeface="LiteraturnayaITT" pitchFamily="18" charset="0"/>
              </a:rPr>
            </a:b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Өсөнсө көн тоташ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ҡар яуа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</a:t>
            </a:r>
          </a:p>
          <a:p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     —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Мостай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Кәрим.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"Өсөнсө көн тоташ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dirty="0" err="1">
                <a:solidFill>
                  <a:srgbClr val="9900CC"/>
                </a:solidFill>
                <a:latin typeface="LiteraturnayaITT" pitchFamily="18" charset="0"/>
              </a:rPr>
              <a:t>ҡар яуа</a:t>
            </a:r>
            <a:r>
              <a:rPr lang="ru-RU" dirty="0">
                <a:solidFill>
                  <a:srgbClr val="9900CC"/>
                </a:solidFill>
                <a:latin typeface="LiteraturnayaITT" pitchFamily="18" charset="0"/>
              </a:rPr>
              <a:t>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Миңлегөл Хисмәтуллина</a:t>
            </a:r>
            <a:endParaRPr lang="ru-RU" dirty="0" smtClean="0">
              <a:solidFill>
                <a:srgbClr val="0000FF"/>
              </a:solidFill>
            </a:endParaRPr>
          </a:p>
        </p:txBody>
      </p:sp>
      <p:sp>
        <p:nvSpPr>
          <p:cNvPr id="100355" name="Содержимое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7324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Миңлегөл Хисмәтуллина оҙаҡ йылдар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яҙышып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килһә лә, «Дим тамсыһы» тигән тәүге шиғырҙар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йыйынтығын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тик </a:t>
            </a:r>
            <a:r>
              <a:rPr lang="ru-RU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1976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йылда ғына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туплап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сығара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алды. Балалар өсөн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яҙылған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«Бесәй китте 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еләккә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» тигән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икенсс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йыйынтығы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ике йылдан 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һуң 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баҫылды.</a:t>
            </a:r>
          </a:p>
          <a:p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Минлегөл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Хисмәтуллина поэзия һәм проза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жанрҙарында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берҙәй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активлыҡ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менән эшләй.</a:t>
            </a:r>
          </a:p>
          <a:p>
            <a:r>
              <a:rPr lang="ru-RU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1983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 йылдан СССР Яҙыусылар союзы </a:t>
            </a:r>
            <a:r>
              <a:rPr lang="ru-RU" sz="2800" dirty="0" err="1" smtClean="0">
                <a:solidFill>
                  <a:srgbClr val="FF0066"/>
                </a:solidFill>
                <a:latin typeface="BelZAGZ" pitchFamily="18" charset="0"/>
              </a:rPr>
              <a:t>ағзаһы</a:t>
            </a:r>
            <a:r>
              <a:rPr lang="ru-RU" sz="2800" dirty="0" smtClean="0">
                <a:solidFill>
                  <a:srgbClr val="FF0066"/>
                </a:solidFill>
                <a:latin typeface="BelZAGZ" pitchFamily="18" charset="0"/>
              </a:rPr>
              <a:t>.</a:t>
            </a:r>
          </a:p>
          <a:p>
            <a:endParaRPr lang="ru-RU" sz="2800" dirty="0" smtClean="0">
              <a:solidFill>
                <a:srgbClr val="FF0066"/>
              </a:solidFill>
              <a:latin typeface="BelZAGZ" pitchFamily="18" charset="0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LiteraturnayaITT" pitchFamily="18" charset="0"/>
              </a:rPr>
              <a:t>          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Госпиталдә ятып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дауаланып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сыҡҡас, йәнә фронтҡа китә.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Еңеү көнөнәсә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фронт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гәзиттәрендә хәбәрсе булып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эшләй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Һуғыштан ҡайтып килгәс ижади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һәм ижтимағи эшкә бирелә.</a:t>
            </a:r>
            <a:endParaRPr lang="ru-RU" sz="2000" dirty="0" smtClean="0">
              <a:solidFill>
                <a:srgbClr val="0000FF"/>
              </a:solidFill>
              <a:latin typeface="LiteraturnayaITT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          1930-сы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йылдарҙа уҡ яҙа башлай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: 1938-се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«Отряд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ҡуҙғалды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тигән беренсе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шиғыр йыйынтығы нәшер ителә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; 1941-се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«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Яҙғы тауыштар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тигән шиғыр китабы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сыға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Барыhы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100-ҙән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ашыу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шиғриәт һәм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проза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китаптары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, 10-дан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ашыу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пьесалары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донъя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күрә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  <a:r>
              <a:rPr lang="ru-RU" sz="2000" b="1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00FF"/>
                </a:solidFill>
                <a:latin typeface="LiteraturnayaITT" pitchFamily="18" charset="0"/>
              </a:rPr>
              <a:t>            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Иң билдәле әҫәрҙәре: шиғриәт йыйынтыҡтары: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«</a:t>
            </a:r>
            <a:r>
              <a:rPr lang="ba-RU" sz="2000" dirty="0" smtClean="0">
                <a:solidFill>
                  <a:srgbClr val="0000FF"/>
                </a:solidFill>
                <a:latin typeface="LiteraturnayaITT" pitchFamily="18" charset="0"/>
              </a:rPr>
              <a:t>Ҡ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ара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һыуҙар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», «</a:t>
            </a:r>
            <a:r>
              <a:rPr lang="ba-RU" sz="2000" dirty="0" smtClean="0">
                <a:solidFill>
                  <a:srgbClr val="0000FF"/>
                </a:solidFill>
                <a:latin typeface="LiteraturnayaITT" pitchFamily="18" charset="0"/>
              </a:rPr>
              <a:t>Ҡ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айтыу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», «Европа-Азия», «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Заманалар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»,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пьесалары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: «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Айгөл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иле», «</a:t>
            </a:r>
            <a:r>
              <a:rPr lang="ba-RU" sz="2000" dirty="0" smtClean="0">
                <a:solidFill>
                  <a:srgbClr val="0000FF"/>
                </a:solidFill>
                <a:latin typeface="LiteraturnayaITT" pitchFamily="18" charset="0"/>
              </a:rPr>
              <a:t>Ҡ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ыҙ урлау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», «Ай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тотолған төндә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», «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Салауат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Өн ҡатыш ете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төш»,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«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Ташлама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утты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, Прометей!»,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повестәре: «Беҙҙең өйҙөң йәме», «Өстаған», «Оҙон-оҙаҡ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бала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саҡ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».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          Мостай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Кәримдең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әҫәрҙәре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бер нисә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тиҫтә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телдәргә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тәржемә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ителгән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2005-се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йылдың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21-се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сентябрендә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Өфөлә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вафат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була.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Өфө мосолман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зыяратында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ерләнгән.</a:t>
            </a:r>
            <a:endParaRPr lang="ru-RU" sz="2000" dirty="0" smtClean="0">
              <a:solidFill>
                <a:srgbClr val="0000FF"/>
              </a:solidFill>
              <a:latin typeface="LiteraturnayaITT" pitchFamily="18" charset="0"/>
            </a:endParaRPr>
          </a:p>
        </p:txBody>
      </p:sp>
      <p:sp>
        <p:nvSpPr>
          <p:cNvPr id="82947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Мостай </a:t>
            </a:r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Кәрим</a:t>
            </a:r>
            <a:endParaRPr lang="ru-RU" dirty="0" smtClean="0">
              <a:solidFill>
                <a:srgbClr val="0000FF"/>
              </a:solidFill>
              <a:latin typeface="BelZAGZ" pitchFamily="18" charset="0"/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6" descr="bpf31.jpg (9609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0"/>
            <a:ext cx="20129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Динис Исламов</a:t>
            </a:r>
          </a:p>
        </p:txBody>
      </p:sp>
      <p:sp>
        <p:nvSpPr>
          <p:cNvPr id="83972" name="Содержимое 2"/>
          <p:cNvSpPr>
            <a:spLocks noGrp="1"/>
          </p:cNvSpPr>
          <p:nvPr>
            <p:ph idx="1"/>
          </p:nvPr>
        </p:nvSpPr>
        <p:spPr>
          <a:xfrm>
            <a:off x="0" y="2617788"/>
            <a:ext cx="9144000" cy="452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Динис Фәтхи улы Исламов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1921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err="1" smtClean="0">
                <a:solidFill>
                  <a:srgbClr val="6600CC"/>
                </a:solidFill>
                <a:latin typeface="LiteraturnayaITT" pitchFamily="18" charset="0"/>
              </a:rPr>
              <a:t>йылдың</a:t>
            </a:r>
            <a:r>
              <a:rPr lang="ru-RU" sz="200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15</a:t>
            </a:r>
            <a:r>
              <a:rPr lang="ru-RU" sz="200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декабрендә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Башҡортостандың Шишмә районы Яңы Муса ауылында ярлы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крәҫтиән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ғаиләһендо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тыуған.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Үҙҙәренең ауылында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башланғыс мәктәпте тамамлағандан һуң, күрше Иҫке Муса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ауылы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мәктәбендә уҡый.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1936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Өфөләге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«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Востоксталь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» металлургия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рабфагына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уҡырға инә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Уны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тамамлағандан һуң, ете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йыллыҡ мәктәптәр өсөн тарих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уҡытыусылары әҙерләй торған бер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йыллыҡ курста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уҡый.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1940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Күмертау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районы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Таймаҫ урта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мәктәбендә тарих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уҡытыусыһы булып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эшләй башлай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Ләкин, күп тә үтмәй, ғәскәри хеҙмәткә алына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Төньяҡта хеҙмәт иткәндә, Ватан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һуғышы тоҡанып китә.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Архангельскиҙа хәрби инженерҙар училищеһын тамамлағандан һуң,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1942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фронтҡа эләгә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Донбасс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өсөн һуғыштарҙа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Днепрҙы кисеүҙә ҡатнаша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тәүҙә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рота командиры,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унан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уҡсылар полкының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инженеры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булараҡ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Одессаны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азат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итеүҙә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Днестр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плацдармын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алыуҙа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Белоруссия,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Польшаны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азат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итеүҙә ҡатнашып, һуғышты Берлинда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тамамлай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Динис Исламов</a:t>
            </a:r>
          </a:p>
        </p:txBody>
      </p:sp>
      <p:sp>
        <p:nvSpPr>
          <p:cNvPr id="84995" name="Содержимое 3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1947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йылда ул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демобилизациялана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һәм, Өфөгә ҡайтып, «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Ҡыҙыл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таң»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газетаһына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эшкә инә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1952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йылда хәрби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хеҙмәткә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икенсе тапҡыр алына.</a:t>
            </a:r>
          </a:p>
          <a:p>
            <a:pPr>
              <a:buFont typeface="Arial" charset="0"/>
              <a:buNone/>
            </a:pP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   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Армиянан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ҡайтҡас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та,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ул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«Ҡыҙыл таң»,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«Совет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Башҡортостаны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газеталарында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эшләй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Динис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Исламов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Ватан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һуғышында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Дон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буйындағы станицаларҙың береһендә оборонала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ятҡанда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Башҡортостан делегацияһы составьнда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фронтҡа килгән күренекле яҙыусы Баязит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Бикбай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менән осраша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Демобилизацияланып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ҡайтҡас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шиғырҙарынын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фронт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яҙмаларының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ҡайһы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берҙәрен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«Октябрь»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журналына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тәҡдим итә һәм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1947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йылда инде «Бригадир», «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Ағиҙелдә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боҙ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китә»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шиғырҙары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баҫылып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та сыға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1950</a:t>
            </a:r>
            <a:r>
              <a:rPr lang="ru-RU" sz="240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йылдарҙа ул бөтөнләй проза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жанрына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күсә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«Ураҡ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өҫтө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» тигән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хикәйәһе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сыҡҡандан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һуң, ул прозаик булып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таныла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Был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хикәйә уның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«Гость из Кубани»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тигән исем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менән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«Огонек»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журналында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баҫылып сыҡты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</a:p>
          <a:p>
            <a:endParaRPr lang="ru-RU" sz="2400" dirty="0" smtClean="0">
              <a:solidFill>
                <a:srgbClr val="9900CC"/>
              </a:solidFill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777875"/>
          </a:xfrm>
          <a:solidFill>
            <a:schemeClr val="accent2"/>
          </a:solidFill>
        </p:spPr>
        <p:txBody>
          <a:bodyPr/>
          <a:lstStyle/>
          <a:p>
            <a:r>
              <a:rPr lang="ru-RU" dirty="0" err="1" smtClean="0">
                <a:solidFill>
                  <a:srgbClr val="0000FF"/>
                </a:solidFill>
              </a:rPr>
              <a:t>Динис</a:t>
            </a:r>
            <a:r>
              <a:rPr lang="ru-RU" dirty="0" smtClean="0">
                <a:solidFill>
                  <a:srgbClr val="0000FF"/>
                </a:solidFill>
              </a:rPr>
              <a:t> Исламов</a:t>
            </a:r>
          </a:p>
        </p:txBody>
      </p:sp>
      <p:sp>
        <p:nvSpPr>
          <p:cNvPr id="7171" name="Содержимое 4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1957—1958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йылдарҙа Динис Исламов «Йомарт ер» тигән романын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тамамланы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Был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әҫәрҙә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1953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йылғы сентябрь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Плениумынан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һуң колхоз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ауылындағы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ҙур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үҙгәрештәр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партия һәм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хужалыҡ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органдарында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эшләүсе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совет кешеләренең колхоз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хужалығын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үҫтереү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өсөн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көрәш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ваҡиғалары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һүрәтләнә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, төрлө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характерлы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кешеләрҙең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образдары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хеҙмәт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процесыңда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һәм көнкүреш,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ғаилә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мәсьәләләре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менән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тығыҙ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бәйләнештә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бирелә. «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Йомарт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ер»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әҫәре буйынса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В.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Ғәлимов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инсценировка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яҙҙы һәм ул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«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Ҡуштирәк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исеме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менән Башҡорт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академия драма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театрында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уңыш менән барҙы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Динис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Исламов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Бөйөк Ватан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һуғышынын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иң дәһшәтле тәүге осорон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һүрәтләүгә арналған «Мәскәү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юлы»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тигән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романы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менән башҡорт әҙәбиәтен байыҡтырҙы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«Көньяҡ ҡояшы» тигән ҙур әҫәрен тамамлай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9900CC"/>
                </a:solidFill>
                <a:latin typeface="LiteraturnayaITT" pitchFamily="18" charset="0"/>
              </a:rPr>
              <a:t>алманы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  <a:cs typeface="Times New Roman" pitchFamily="18" charset="0"/>
              </a:rPr>
              <a:t>1965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LiteraturnayaITT" pitchFamily="18" charset="0"/>
              </a:rPr>
              <a:t>йылдан СССР Яҙыусылар союзы а1заһы ине.</a:t>
            </a: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7286644" y="6072206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>
          <a:xfrm>
            <a:off x="1763713" y="0"/>
            <a:ext cx="6923087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9900CC"/>
                </a:solidFill>
                <a:latin typeface="BelZAGZ" pitchFamily="18" charset="0"/>
              </a:rPr>
              <a:t>Муса </a:t>
            </a:r>
            <a:r>
              <a:rPr lang="ru-RU" dirty="0" err="1" smtClean="0">
                <a:solidFill>
                  <a:srgbClr val="9900CC"/>
                </a:solidFill>
                <a:latin typeface="BelZAGZ" pitchFamily="18" charset="0"/>
              </a:rPr>
              <a:t>Ғә</a:t>
            </a:r>
            <a:r>
              <a:rPr lang="ru-RU" dirty="0" err="1" smtClean="0">
                <a:solidFill>
                  <a:srgbClr val="9900CC"/>
                </a:solidFill>
                <a:latin typeface="BelZAGZ" pitchFamily="18" charset="0"/>
              </a:rPr>
              <a:t>ли</a:t>
            </a:r>
            <a:endParaRPr lang="ru-RU" dirty="0" smtClean="0">
              <a:solidFill>
                <a:srgbClr val="9900CC"/>
              </a:solidFill>
              <a:latin typeface="BelZAGZ" pitchFamily="18" charset="0"/>
            </a:endParaRP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1900" b="1" dirty="0" smtClean="0">
                <a:latin typeface="BelZAGZ" pitchFamily="18" charset="0"/>
              </a:rPr>
              <a:t>           </a:t>
            </a:r>
            <a:r>
              <a:rPr lang="ru-RU" sz="2000" b="1" dirty="0" err="1" smtClean="0">
                <a:solidFill>
                  <a:srgbClr val="0000FF"/>
                </a:solidFill>
                <a:latin typeface="LiteraturnayaITT" pitchFamily="18" charset="0"/>
              </a:rPr>
              <a:t>Ғәлиев, Ғабдрахман Ғәли улы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solidFill>
                  <a:srgbClr val="0000FF"/>
                </a:solidFill>
                <a:latin typeface="LiteraturnayaITT" pitchFamily="18" charset="0"/>
              </a:rPr>
              <a:t>Муса</a:t>
            </a:r>
            <a:r>
              <a:rPr lang="ru-RU" sz="2000" b="1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  <a:latin typeface="LiteraturnayaITT" pitchFamily="18" charset="0"/>
              </a:rPr>
              <a:t>Ғәли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—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башҡорт яҙыусыһы.</a:t>
            </a:r>
            <a:endParaRPr lang="ru-RU" sz="2000" dirty="0" smtClean="0">
              <a:solidFill>
                <a:srgbClr val="0000FF"/>
              </a:solidFill>
              <a:latin typeface="LiteraturnayaITT" pitchFamily="18" charset="0"/>
            </a:endParaRPr>
          </a:p>
          <a:p>
            <a:pPr algn="just"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           1923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err="1" smtClean="0">
                <a:solidFill>
                  <a:srgbClr val="0000FF"/>
                </a:solidFill>
                <a:latin typeface="LiteraturnayaITT" pitchFamily="18" charset="0"/>
              </a:rPr>
              <a:t>йылдың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15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октябрендә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Башҡортостандың Шишмә районы  Иҫке Муса ауылында ярлы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крәҫтиән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ғаиләһендә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тыуа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Атаһынан бик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йәшләй етем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ҡала.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Олатаһы йортонда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тәрбиәләнеп үҫә.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Ете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йыллыҡ мәктәптән һуң, бер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Өфөлә,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медицина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училищеһында уҡый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         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1939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йылдан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—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Дәүләкән Башҡорт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педагогия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училищеһы уҡыусыһы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           1942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йылдан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1946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й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ылға тиклем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Бөйөк Ватан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һуғышында ҡатнаша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 II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дәрәжә Ватан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һуғышы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ордены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һәм миҙалдар менән наградлана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          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1948-1952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йылдарҙа Башҡорт дәүләт педагогия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институтында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уҡый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           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1952-1959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йылдарҙа “Пионер” журналы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редакцияһында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бүлек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мөдире була,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һуңғараҡ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Башҡортостан Яҙыусылар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союзында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эшләй.</a:t>
            </a:r>
          </a:p>
          <a:p>
            <a:pPr algn="just">
              <a:buFont typeface="Arial" charset="0"/>
              <a:buNone/>
            </a:pP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           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  <a:cs typeface="Times New Roman" pitchFamily="18" charset="0"/>
              </a:rPr>
              <a:t>1963-1965</a:t>
            </a:r>
            <a:r>
              <a:rPr lang="ru-RU" sz="200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йылдарҙа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Мәскәүгә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Юғары әҙәби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курстарҙа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0000FF"/>
                </a:solidFill>
                <a:latin typeface="LiteraturnayaITT" pitchFamily="18" charset="0"/>
              </a:rPr>
              <a:t>уҡый</a:t>
            </a:r>
            <a:r>
              <a:rPr lang="ru-RU" sz="2000" dirty="0" smtClean="0">
                <a:solidFill>
                  <a:srgbClr val="0000FF"/>
                </a:solidFill>
                <a:latin typeface="LiteraturnayaITT" pitchFamily="18" charset="0"/>
              </a:rPr>
              <a:t>.</a:t>
            </a:r>
          </a:p>
          <a:p>
            <a:endParaRPr lang="ru-RU" sz="2000" dirty="0" smtClean="0">
              <a:solidFill>
                <a:srgbClr val="0000FF"/>
              </a:solidFill>
              <a:latin typeface="LiteraturnayaITT" pitchFamily="18" charset="0"/>
            </a:endParaRPr>
          </a:p>
        </p:txBody>
      </p:sp>
      <p:pic>
        <p:nvPicPr>
          <p:cNvPr id="870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2275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001125" cy="60007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900" dirty="0" smtClean="0">
                <a:latin typeface="BelZAGZ" pitchFamily="18" charset="0"/>
              </a:rPr>
              <a:t>         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Шағирҙың тәүге шиғырҙары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1940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“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Йәш төҙөүсе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”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һәм Дәүләкәндәге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“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Колхозсы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”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гәзитендә баҫылып сыға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Беренсе китабы “Яҡты көн” тип атала 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һәм 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1953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йылда донъя күрә. </a:t>
            </a:r>
            <a:r>
              <a:rPr lang="ru-RU" sz="2400" err="1" smtClean="0">
                <a:solidFill>
                  <a:srgbClr val="6600CC"/>
                </a:solidFill>
                <a:latin typeface="LiteraturnayaITT" pitchFamily="18" charset="0"/>
              </a:rPr>
              <a:t>Үҙенең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50-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гә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яҡын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йыйынтығы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, шул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иҫәптән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Мәскәүҙә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err="1" smtClean="0">
                <a:solidFill>
                  <a:srgbClr val="6600CC"/>
                </a:solidFill>
                <a:latin typeface="LiteraturnayaITT" pitchFamily="18" charset="0"/>
              </a:rPr>
              <a:t>сыҡҡан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15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китабы менән шағир бөтә Союз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уҡыусылары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араһында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танылыу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тапты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Быларға өҫтәп уның үзбәк, украин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һәм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татар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телендә сыҡҡан китаптарын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да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әйтеп була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Муса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Ғәли тәржемә өлкәһендә лә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актив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эшләй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Уның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А. С.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Пушкиндың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“Царское село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иҫтәлектәре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”, В.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Шекспирҙың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“Макбет”,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үзбәк яҙыусыһы Әсхәт Мохтарҙың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“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Ҡарағалпаҡ ҡиссаһы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”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тигән тәржемәләре китап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уҡыусыларға яҡшы таныш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Муса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Ғәли әҙәби тәнҡит һәм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публицистик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мәҡәләләр менән дә матбуғатта йыш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ҡына сығыш яһай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Шағир бер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үк ваҡытта балалар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өсөн дә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поэма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һәм шиғырҙар яҙыуын дауам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иттерә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Муса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Ғәли күп шаршаулы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ике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драма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әҫәре яҙҙы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Улар Сибай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башҡорт дәүләт театрында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ҡуйылды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Муса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Ғәли республиканың Салауат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Юлаев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исемендәге дәүләт премияһы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лауреаты,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Рәсәй Федерацияһының атҡаҙанған мәҙәниәт хеҙмәткәре.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Ижади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уңыштары өсөн Хеҙмәт Ҡыҙыл Байраҡ һәм “Халыҡтар дуҫлығы” ордендары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менән бүләкләнгән.</a:t>
            </a:r>
            <a:endParaRPr lang="ru-RU" sz="2400" dirty="0" smtClean="0">
              <a:solidFill>
                <a:srgbClr val="6600CC"/>
              </a:solidFill>
              <a:latin typeface="LiteraturnayaITT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          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1956</a:t>
            </a:r>
            <a:r>
              <a:rPr lang="ru-RU" sz="240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йылдан Яҙыусылар союзы </a:t>
            </a:r>
            <a:r>
              <a:rPr lang="ru-RU" sz="2400" dirty="0" err="1" smtClean="0">
                <a:solidFill>
                  <a:srgbClr val="6600CC"/>
                </a:solidFill>
                <a:latin typeface="LiteraturnayaITT" pitchFamily="18" charset="0"/>
              </a:rPr>
              <a:t>ағзаһы</a:t>
            </a:r>
            <a:r>
              <a:rPr lang="ru-RU" sz="2400" dirty="0" smtClean="0">
                <a:solidFill>
                  <a:srgbClr val="6600CC"/>
                </a:solidFill>
                <a:latin typeface="LiteraturnayaITT" pitchFamily="18" charset="0"/>
              </a:rPr>
              <a:t>.</a:t>
            </a:r>
          </a:p>
        </p:txBody>
      </p:sp>
      <p:sp>
        <p:nvSpPr>
          <p:cNvPr id="8806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BelZAGZ" pitchFamily="18" charset="0"/>
              </a:rPr>
              <a:t>Муса </a:t>
            </a:r>
            <a:r>
              <a:rPr lang="ru-RU" dirty="0" err="1" smtClean="0">
                <a:solidFill>
                  <a:srgbClr val="0000FF"/>
                </a:solidFill>
                <a:latin typeface="BelZAGZ" pitchFamily="18" charset="0"/>
              </a:rPr>
              <a:t>Ғә</a:t>
            </a:r>
            <a:r>
              <a:rPr lang="ru-RU" dirty="0" err="1" smtClean="0">
                <a:solidFill>
                  <a:srgbClr val="0000FF"/>
                </a:solidFill>
                <a:latin typeface="BelZAGZ" pitchFamily="18" charset="0"/>
              </a:rPr>
              <a:t>ли</a:t>
            </a:r>
            <a:endParaRPr lang="ru-RU" dirty="0" smtClean="0">
              <a:solidFill>
                <a:srgbClr val="0000FF"/>
              </a:solidFill>
              <a:latin typeface="BelZAGZ" pitchFamily="18" charset="0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42938" y="6000750"/>
            <a:ext cx="1500187" cy="5715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err="1">
                <a:latin typeface="BelZAGZ" pitchFamily="18" charset="0"/>
              </a:rPr>
              <a:t>Башы</a:t>
            </a:r>
            <a:endParaRPr lang="ru-RU" sz="1800" dirty="0"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1357313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>
          <a:xfrm>
            <a:off x="1979613" y="0"/>
            <a:ext cx="6573837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elZAGZ" pitchFamily="18" charset="0"/>
              </a:rPr>
              <a:t>Сәйфи </a:t>
            </a:r>
            <a:r>
              <a:rPr lang="ru-RU" dirty="0" err="1">
                <a:solidFill>
                  <a:srgbClr val="FF0000"/>
                </a:solidFill>
                <a:latin typeface="BelZAGZ" pitchFamily="18" charset="0"/>
              </a:rPr>
              <a:t>Ҡ</a:t>
            </a:r>
            <a:r>
              <a:rPr lang="ru-RU" dirty="0" err="1" smtClean="0">
                <a:solidFill>
                  <a:srgbClr val="FF0000"/>
                </a:solidFill>
                <a:latin typeface="BelZAGZ" pitchFamily="18" charset="0"/>
              </a:rPr>
              <a:t>удаш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-71438" y="2133600"/>
            <a:ext cx="9215438" cy="472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1900" dirty="0" smtClean="0">
                <a:latin typeface="BelZAGZ" pitchFamily="18" charset="0"/>
              </a:rPr>
              <a:t>		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Сәйфи Ҡудаш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1894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хәҙерге Шишмә районының Келәш ауылында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тыуған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Үҙе тураһында ул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1983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үҙ дачаһында украин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яҙыусыһы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Поликарп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Шабатинға ябай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ғына итеп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һөйләй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		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  <a:cs typeface="Times New Roman" pitchFamily="18" charset="0"/>
              </a:rPr>
              <a:t>- 1913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йылда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тыуған ауылымдағы мәҙрәсәне тамамлағас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мин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бәхет эҙләп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белемемде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арттырыу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өсөн аҡса эшләп табыу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маҡсатында тәүге сәйәхәткә юлланырға ҡарар ҡылдым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Өй тулы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бала-сағаһы булған әсәйемдән аҡса һорарға оялдым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Һораһам, әлбиттә, берәй малын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һатып булһа ла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бирер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ине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Еребеҙ бәләкәй ине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атай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иртә мәрхүм булып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ҡалды,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мал да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аҙ ине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ярлыларҙы4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балалары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ғына күп була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бит… Мин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ҡаҙаҡ далаларына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#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устанайға юл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тоттом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саҡта бер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ниндәй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самолет та,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машиналар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ҙа юҡ ине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дала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буйлап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йәйәү атлайым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осраған һәр нәмәгә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: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ҡояшҡа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үләнгә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мине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алға этәргән елгә һәм бигерәк тә кешеләргә ҡыуанам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Төндәрен ҡайҙа етәм, шунда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–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ҡуна ҡалам, ауылдарҙа үткәрәм.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Сәйәхәтселәрҙе кешеләр борон-борондан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ихтирам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итә торғайны, ҡунырға индерер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ҡайҙа һатып, ә күп осраҡта йәлләп ашарға ла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бирер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ине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Үҙебеҙҙең Келәш мәктәбендәге белемле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уҡытыусыларҙан алған ярайһы уҡ яҡшы белемем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арҡаһында 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мине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ҡаҙаҡ балаларын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уҡытырға  саҡырҙылар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.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Ул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  <a:r>
              <a:rPr lang="ru-RU" sz="2000" dirty="0" err="1" smtClean="0">
                <a:solidFill>
                  <a:srgbClr val="6600CC"/>
                </a:solidFill>
                <a:latin typeface="LiteraturnayaITT" pitchFamily="18" charset="0"/>
              </a:rPr>
              <a:t>саҡтағы бәхетле көндәремде ғүмерҙә онотаһым юҡ.</a:t>
            </a:r>
            <a:r>
              <a:rPr lang="ru-RU" sz="2000" dirty="0" smtClean="0">
                <a:solidFill>
                  <a:srgbClr val="6600CC"/>
                </a:solidFill>
                <a:latin typeface="LiteraturnayaITT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000" dirty="0" smtClean="0">
              <a:solidFill>
                <a:srgbClr val="6600CC"/>
              </a:solidFill>
              <a:latin typeface="LiteraturnayaIT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1615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Мостай Кәрим</vt:lpstr>
      <vt:lpstr>Мостай Кәрим</vt:lpstr>
      <vt:lpstr>Динис Исламов</vt:lpstr>
      <vt:lpstr>Динис Исламов</vt:lpstr>
      <vt:lpstr>Динис Исламов</vt:lpstr>
      <vt:lpstr>Муса Ғәли</vt:lpstr>
      <vt:lpstr>Муса Ғәли</vt:lpstr>
      <vt:lpstr>Сәйфи Ҡудаш</vt:lpstr>
      <vt:lpstr>Сәйфи Ҡудаш</vt:lpstr>
      <vt:lpstr>Сәйфи Ҡудаш</vt:lpstr>
      <vt:lpstr>Рәхим Саттар</vt:lpstr>
      <vt:lpstr>Рәхим Саттар</vt:lpstr>
      <vt:lpstr>Рәхим Саттар</vt:lpstr>
      <vt:lpstr>ҒАБДУЛЛА БАЙБУРИН</vt:lpstr>
      <vt:lpstr>ҒАБДУЛЛА БАЙБУРИН</vt:lpstr>
      <vt:lpstr>ҒАБДУЛЛА БАЙБУРИН</vt:lpstr>
      <vt:lpstr>ҒАБДУЛЛА БАЙБУРИН</vt:lpstr>
      <vt:lpstr>Миңлегөл Хисмәтуллина</vt:lpstr>
      <vt:lpstr>Миңлегөл Хисмәтуллина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Аяз</dc:creator>
  <cp:lastModifiedBy>салима</cp:lastModifiedBy>
  <cp:revision>18</cp:revision>
  <dcterms:created xsi:type="dcterms:W3CDTF">2011-11-07T08:19:52Z</dcterms:created>
  <dcterms:modified xsi:type="dcterms:W3CDTF">2020-03-03T07:09:02Z</dcterms:modified>
</cp:coreProperties>
</file>